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82" r:id="rId2"/>
    <p:sldId id="283" r:id="rId3"/>
    <p:sldId id="260" r:id="rId4"/>
    <p:sldId id="263" r:id="rId5"/>
    <p:sldId id="264" r:id="rId6"/>
    <p:sldId id="267" r:id="rId7"/>
    <p:sldId id="268" r:id="rId8"/>
    <p:sldId id="269" r:id="rId9"/>
    <p:sldId id="271" r:id="rId10"/>
    <p:sldId id="272" r:id="rId11"/>
    <p:sldId id="273" r:id="rId12"/>
    <p:sldId id="275" r:id="rId13"/>
    <p:sldId id="276" r:id="rId14"/>
    <p:sldId id="281" r:id="rId15"/>
    <p:sldId id="2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71" d="100"/>
          <a:sy n="71" d="100"/>
        </p:scale>
        <p:origin x="84" y="51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638080A-2B28-4697-AE28-A1B8E7FBFEF1}" type="datetimeFigureOut">
              <a:rPr lang="en-US" smtClean="0"/>
              <a:t>12/9/2016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E362A15-3A9F-4187-B9D2-5ED4F4986D8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081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38080A-2B28-4697-AE28-A1B8E7FBFEF1}"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62A15-3A9F-4187-B9D2-5ED4F4986D83}" type="slidenum">
              <a:rPr lang="en-US" smtClean="0"/>
              <a:t>‹#›</a:t>
            </a:fld>
            <a:endParaRPr lang="en-US"/>
          </a:p>
        </p:txBody>
      </p:sp>
    </p:spTree>
    <p:extLst>
      <p:ext uri="{BB962C8B-B14F-4D97-AF65-F5344CB8AC3E}">
        <p14:creationId xmlns:p14="http://schemas.microsoft.com/office/powerpoint/2010/main" val="358693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8080A-2B28-4697-AE28-A1B8E7FBFEF1}"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989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8080A-2B28-4697-AE28-A1B8E7FBFEF1}"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97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8080A-2B28-4697-AE28-A1B8E7FBFEF1}"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spTree>
    <p:extLst>
      <p:ext uri="{BB962C8B-B14F-4D97-AF65-F5344CB8AC3E}">
        <p14:creationId xmlns:p14="http://schemas.microsoft.com/office/powerpoint/2010/main" val="2727940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8080A-2B28-4697-AE28-A1B8E7FBFEF1}"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739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8080A-2B28-4697-AE28-A1B8E7FBFEF1}"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119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38080A-2B28-4697-AE28-A1B8E7FBFEF1}"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526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38080A-2B28-4697-AE28-A1B8E7FBFEF1}"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785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38080A-2B28-4697-AE28-A1B8E7FBFEF1}"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spTree>
    <p:extLst>
      <p:ext uri="{BB962C8B-B14F-4D97-AF65-F5344CB8AC3E}">
        <p14:creationId xmlns:p14="http://schemas.microsoft.com/office/powerpoint/2010/main" val="302909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38080A-2B28-4697-AE28-A1B8E7FBFEF1}" type="datetimeFigureOut">
              <a:rPr lang="en-US" smtClean="0"/>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62A15-3A9F-4187-B9D2-5ED4F4986D8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97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38080A-2B28-4697-AE28-A1B8E7FBFEF1}"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62A15-3A9F-4187-B9D2-5ED4F4986D83}" type="slidenum">
              <a:rPr lang="en-US" smtClean="0"/>
              <a:t>‹#›</a:t>
            </a:fld>
            <a:endParaRPr lang="en-US"/>
          </a:p>
        </p:txBody>
      </p:sp>
    </p:spTree>
    <p:extLst>
      <p:ext uri="{BB962C8B-B14F-4D97-AF65-F5344CB8AC3E}">
        <p14:creationId xmlns:p14="http://schemas.microsoft.com/office/powerpoint/2010/main" val="230742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38080A-2B28-4697-AE28-A1B8E7FBFEF1}" type="datetimeFigureOut">
              <a:rPr lang="en-US" smtClean="0"/>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62A15-3A9F-4187-B9D2-5ED4F4986D8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358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38080A-2B28-4697-AE28-A1B8E7FBFEF1}" type="datetimeFigureOut">
              <a:rPr lang="en-US" smtClean="0"/>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62A15-3A9F-4187-B9D2-5ED4F4986D8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607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8080A-2B28-4697-AE28-A1B8E7FBFEF1}" type="datetimeFigureOut">
              <a:rPr lang="en-US" smtClean="0"/>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62A15-3A9F-4187-B9D2-5ED4F4986D83}" type="slidenum">
              <a:rPr lang="en-US" smtClean="0"/>
              <a:t>‹#›</a:t>
            </a:fld>
            <a:endParaRPr lang="en-US"/>
          </a:p>
        </p:txBody>
      </p:sp>
    </p:spTree>
    <p:extLst>
      <p:ext uri="{BB962C8B-B14F-4D97-AF65-F5344CB8AC3E}">
        <p14:creationId xmlns:p14="http://schemas.microsoft.com/office/powerpoint/2010/main" val="51377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38080A-2B28-4697-AE28-A1B8E7FBFEF1}"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62A15-3A9F-4187-B9D2-5ED4F4986D8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66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638080A-2B28-4697-AE28-A1B8E7FBFEF1}" type="datetimeFigureOut">
              <a:rPr lang="en-US" smtClean="0"/>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62A15-3A9F-4187-B9D2-5ED4F4986D83}" type="slidenum">
              <a:rPr lang="en-US" smtClean="0"/>
              <a:t>‹#›</a:t>
            </a:fld>
            <a:endParaRPr lang="en-US"/>
          </a:p>
        </p:txBody>
      </p:sp>
    </p:spTree>
    <p:extLst>
      <p:ext uri="{BB962C8B-B14F-4D97-AF65-F5344CB8AC3E}">
        <p14:creationId xmlns:p14="http://schemas.microsoft.com/office/powerpoint/2010/main" val="360198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38080A-2B28-4697-AE28-A1B8E7FBFEF1}" type="datetimeFigureOut">
              <a:rPr lang="en-US" smtClean="0"/>
              <a:t>12/9/2016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E362A15-3A9F-4187-B9D2-5ED4F4986D83}" type="slidenum">
              <a:rPr lang="en-US" smtClean="0"/>
              <a:t>‹#›</a:t>
            </a:fld>
            <a:endParaRPr lang="en-US"/>
          </a:p>
        </p:txBody>
      </p:sp>
    </p:spTree>
    <p:extLst>
      <p:ext uri="{BB962C8B-B14F-4D97-AF65-F5344CB8AC3E}">
        <p14:creationId xmlns:p14="http://schemas.microsoft.com/office/powerpoint/2010/main" val="228515234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Wednesday November 9th, 2016</a:t>
            </a:r>
            <a:br>
              <a:rPr lang="en-US" dirty="0" smtClean="0"/>
            </a:br>
            <a:r>
              <a:rPr lang="en-US" dirty="0" smtClean="0"/>
              <a:t>Journal #1</a:t>
            </a:r>
            <a:endParaRPr lang="en-US" dirty="0"/>
          </a:p>
        </p:txBody>
      </p:sp>
      <p:sp>
        <p:nvSpPr>
          <p:cNvPr id="5" name="TextBox 4"/>
          <p:cNvSpPr txBox="1"/>
          <p:nvPr/>
        </p:nvSpPr>
        <p:spPr>
          <a:xfrm>
            <a:off x="6679580" y="2397512"/>
            <a:ext cx="4826620" cy="2246769"/>
          </a:xfrm>
          <a:prstGeom prst="rect">
            <a:avLst/>
          </a:prstGeom>
          <a:noFill/>
        </p:spPr>
        <p:txBody>
          <a:bodyPr wrap="square" rtlCol="0">
            <a:spAutoFit/>
          </a:bodyPr>
          <a:lstStyle/>
          <a:p>
            <a:r>
              <a:rPr lang="en-US" sz="2800" dirty="0" smtClean="0"/>
              <a:t>For today’s journal, give me your thoughts on the election? What were your initial thoughts on hearing the outcome? </a:t>
            </a:r>
            <a:endParaRPr lang="en-US" sz="2800" dirty="0"/>
          </a:p>
        </p:txBody>
      </p:sp>
      <p:pic>
        <p:nvPicPr>
          <p:cNvPr id="6" name="Content Placeholder 5"/>
          <p:cNvPicPr>
            <a:picLocks noGrp="1" noChangeAspect="1"/>
          </p:cNvPicPr>
          <p:nvPr>
            <p:ph idx="1"/>
          </p:nvPr>
        </p:nvPicPr>
        <p:blipFill>
          <a:blip r:embed="rId2"/>
          <a:stretch>
            <a:fillRect/>
          </a:stretch>
        </p:blipFill>
        <p:spPr>
          <a:xfrm>
            <a:off x="430306" y="2389111"/>
            <a:ext cx="5725455" cy="3330935"/>
          </a:xfrm>
          <a:prstGeom prst="rect">
            <a:avLst/>
          </a:prstGeom>
        </p:spPr>
      </p:pic>
    </p:spTree>
    <p:extLst>
      <p:ext uri="{BB962C8B-B14F-4D97-AF65-F5344CB8AC3E}">
        <p14:creationId xmlns:p14="http://schemas.microsoft.com/office/powerpoint/2010/main" val="332494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0820400" cy="6218685"/>
          </a:xfrm>
        </p:spPr>
        <p:txBody>
          <a:bodyPr>
            <a:normAutofit fontScale="62500" lnSpcReduction="20000"/>
          </a:bodyPr>
          <a:lstStyle/>
          <a:p>
            <a:pPr marL="0" indent="0">
              <a:buNone/>
            </a:pPr>
            <a:endParaRPr lang="en-US" sz="2400" b="1" u="sng"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2400" b="1" dirty="0" smtClean="0">
                <a:effectLst>
                  <a:outerShdw blurRad="38100" dist="38100" dir="2700000" algn="tl">
                    <a:srgbClr val="000000">
                      <a:alpha val="43137"/>
                    </a:srgbClr>
                  </a:outerShdw>
                </a:effectLst>
              </a:rPr>
              <a:t>12/2/2016 ECONOMICS </a:t>
            </a:r>
            <a:r>
              <a:rPr lang="en-US" sz="2400" b="1" dirty="0" smtClean="0">
                <a:solidFill>
                  <a:srgbClr val="FF0000"/>
                </a:solidFill>
                <a:effectLst>
                  <a:outerShdw blurRad="38100" dist="38100" dir="2700000" algn="tl">
                    <a:srgbClr val="000000">
                      <a:alpha val="43137"/>
                    </a:srgbClr>
                  </a:outerShdw>
                </a:effectLst>
              </a:rPr>
              <a:t>#HTGS- Journal </a:t>
            </a:r>
            <a:r>
              <a:rPr lang="en-US" sz="2400" b="1" dirty="0" smtClean="0">
                <a:solidFill>
                  <a:srgbClr val="FF0000"/>
                </a:solidFill>
                <a:effectLst>
                  <a:outerShdw blurRad="38100" dist="38100" dir="2700000" algn="tl">
                    <a:srgbClr val="000000">
                      <a:alpha val="43137"/>
                    </a:srgbClr>
                  </a:outerShdw>
                </a:effectLst>
              </a:rPr>
              <a:t>#10</a:t>
            </a:r>
            <a:endParaRPr lang="en-US" sz="2400" b="1" dirty="0">
              <a:solidFill>
                <a:srgbClr val="FF0000"/>
              </a:solidFill>
              <a:effectLst>
                <a:outerShdw blurRad="38100" dist="38100" dir="2700000" algn="tl">
                  <a:srgbClr val="000000">
                    <a:alpha val="43137"/>
                  </a:srgbClr>
                </a:outerShdw>
              </a:effectLst>
            </a:endParaRPr>
          </a:p>
          <a:p>
            <a:pPr marL="0" indent="0">
              <a:buNone/>
            </a:pPr>
            <a:endParaRPr lang="en-US" sz="2400" b="1" u="sng" dirty="0">
              <a:effectLst>
                <a:outerShdw blurRad="38100" dist="38100" dir="2700000" algn="tl">
                  <a:srgbClr val="000000">
                    <a:alpha val="43137"/>
                  </a:srgbClr>
                </a:outerShdw>
              </a:effectLst>
            </a:endParaRPr>
          </a:p>
          <a:p>
            <a:pPr marL="0" indent="0">
              <a:buNone/>
            </a:pPr>
            <a:r>
              <a:rPr lang="en-US" sz="2400" b="1" u="sng" dirty="0">
                <a:solidFill>
                  <a:srgbClr val="FF0000"/>
                </a:solidFill>
                <a:effectLst>
                  <a:outerShdw blurRad="38100" dist="38100" dir="2700000" algn="tl">
                    <a:srgbClr val="000000">
                      <a:alpha val="43137"/>
                    </a:srgbClr>
                  </a:outerShdw>
                </a:effectLst>
              </a:rPr>
              <a:t>Hunt the Good Stuff </a:t>
            </a:r>
          </a:p>
          <a:p>
            <a:pPr marL="0" indent="0">
              <a:buNone/>
            </a:pPr>
            <a:r>
              <a:rPr lang="en-US" sz="2400" b="1" dirty="0">
                <a:effectLst>
                  <a:outerShdw blurRad="38100" dist="38100" dir="2700000" algn="tl">
                    <a:srgbClr val="000000">
                      <a:alpha val="43137"/>
                    </a:srgbClr>
                  </a:outerShdw>
                </a:effectLst>
              </a:rPr>
              <a:t>Write down THREE positive experiences from </a:t>
            </a:r>
            <a:r>
              <a:rPr lang="en-US" sz="2400" b="1" dirty="0" smtClean="0">
                <a:effectLst>
                  <a:outerShdw blurRad="38100" dist="38100" dir="2700000" algn="tl">
                    <a:srgbClr val="000000">
                      <a:alpha val="43137"/>
                    </a:srgbClr>
                  </a:outerShdw>
                </a:effectLst>
              </a:rPr>
              <a:t>yesterday. </a:t>
            </a:r>
            <a:r>
              <a:rPr lang="en-US" sz="2400" b="1" dirty="0">
                <a:effectLst>
                  <a:outerShdw blurRad="38100" dist="38100" dir="2700000" algn="tl">
                    <a:srgbClr val="000000">
                      <a:alpha val="43137"/>
                    </a:srgbClr>
                  </a:outerShdw>
                </a:effectLst>
              </a:rPr>
              <a:t>They can be small or large, things you brought on, things you witnessed in others. Next, to each positive event that you list, write a REFLECTION about 1 or more of the following topics: </a:t>
            </a:r>
          </a:p>
          <a:p>
            <a:pPr marL="0" indent="0">
              <a:buNone/>
            </a:pPr>
            <a:r>
              <a:rPr lang="en-US" sz="2400" b="1" dirty="0">
                <a:effectLst>
                  <a:outerShdw blurRad="38100" dist="38100" dir="2700000" algn="tl">
                    <a:srgbClr val="000000">
                      <a:alpha val="43137"/>
                    </a:srgbClr>
                  </a:outerShdw>
                </a:effectLst>
              </a:rPr>
              <a:t>Why this good thing happened?</a:t>
            </a:r>
          </a:p>
          <a:p>
            <a:pPr marL="0" indent="0">
              <a:buNone/>
            </a:pPr>
            <a:r>
              <a:rPr lang="en-US" sz="2400" b="1" dirty="0">
                <a:effectLst>
                  <a:outerShdw blurRad="38100" dist="38100" dir="2700000" algn="tl">
                    <a:srgbClr val="000000">
                      <a:alpha val="43137"/>
                    </a:srgbClr>
                  </a:outerShdw>
                </a:effectLst>
              </a:rPr>
              <a:t>What this good thing means to you?</a:t>
            </a:r>
          </a:p>
          <a:p>
            <a:pPr marL="0" indent="0">
              <a:buNone/>
            </a:pPr>
            <a:r>
              <a:rPr lang="en-US" sz="2400" b="1" dirty="0">
                <a:effectLst>
                  <a:outerShdw blurRad="38100" dist="38100" dir="2700000" algn="tl">
                    <a:srgbClr val="000000">
                      <a:alpha val="43137"/>
                    </a:srgbClr>
                  </a:outerShdw>
                </a:effectLst>
              </a:rPr>
              <a:t>What you can do tomorrow to enable more of this good thing?</a:t>
            </a:r>
          </a:p>
          <a:p>
            <a:pPr marL="0" indent="0">
              <a:buNone/>
            </a:pPr>
            <a:r>
              <a:rPr lang="en-US" sz="2400" b="1" dirty="0">
                <a:effectLst>
                  <a:outerShdw blurRad="38100" dist="38100" dir="2700000" algn="tl">
                    <a:srgbClr val="000000">
                      <a:alpha val="43137"/>
                    </a:srgbClr>
                  </a:outerShdw>
                </a:effectLst>
              </a:rPr>
              <a:t>What ways you or others contribute to this good thing ?</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1:</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2:</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3:</a:t>
            </a:r>
          </a:p>
          <a:p>
            <a:pPr marL="0" indent="0">
              <a:buNone/>
            </a:pPr>
            <a:r>
              <a:rPr lang="en-US" sz="2400" b="1" dirty="0">
                <a:effectLst>
                  <a:outerShdw blurRad="38100" dist="38100" dir="2700000" algn="tl">
                    <a:srgbClr val="000000">
                      <a:alpha val="43137"/>
                    </a:srgbClr>
                  </a:outerShdw>
                </a:effectLst>
              </a:rPr>
              <a:t>Reflection: </a:t>
            </a:r>
            <a:endParaRPr lang="en-US" sz="20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4282324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0820400" cy="6218685"/>
          </a:xfrm>
        </p:spPr>
        <p:txBody>
          <a:bodyPr>
            <a:normAutofit fontScale="85000" lnSpcReduction="20000"/>
          </a:bodyPr>
          <a:lstStyle/>
          <a:p>
            <a:pPr marL="0" indent="0">
              <a:buNone/>
            </a:pPr>
            <a:endParaRPr lang="en-US" sz="2400" b="1" u="sng"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3600" b="1" dirty="0" smtClean="0">
                <a:effectLst>
                  <a:outerShdw blurRad="38100" dist="38100" dir="2700000" algn="tl">
                    <a:srgbClr val="000000">
                      <a:alpha val="43137"/>
                    </a:srgbClr>
                  </a:outerShdw>
                </a:effectLst>
              </a:rPr>
              <a:t>	</a:t>
            </a:r>
          </a:p>
          <a:p>
            <a:pPr marL="0" indent="0" algn="ctr">
              <a:buNone/>
            </a:pPr>
            <a:r>
              <a:rPr lang="en-US" sz="3600" b="1" dirty="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		12/5/2016 Bell Work </a:t>
            </a:r>
            <a:r>
              <a:rPr lang="en-US" sz="3600" b="1" dirty="0" smtClean="0">
                <a:effectLst>
                  <a:outerShdw blurRad="38100" dist="38100" dir="2700000" algn="tl">
                    <a:srgbClr val="000000">
                      <a:alpha val="43137"/>
                    </a:srgbClr>
                  </a:outerShdw>
                </a:effectLst>
              </a:rPr>
              <a:t>#11</a:t>
            </a:r>
            <a:endParaRPr lang="en-US" sz="3600" b="1" u="sng" dirty="0">
              <a:effectLst>
                <a:outerShdw blurRad="38100" dist="38100" dir="2700000" algn="tl">
                  <a:srgbClr val="000000">
                    <a:alpha val="43137"/>
                  </a:srgbClr>
                </a:outerShdw>
              </a:effectLst>
            </a:endParaRPr>
          </a:p>
          <a:p>
            <a:pPr lvl="2"/>
            <a:endParaRPr lang="en-US" sz="3600" dirty="0" smtClean="0"/>
          </a:p>
          <a:p>
            <a:pPr marL="914400" lvl="2" indent="0">
              <a:buNone/>
            </a:pPr>
            <a:endParaRPr lang="en-US" sz="3600" dirty="0" smtClean="0"/>
          </a:p>
          <a:p>
            <a:pPr lvl="2"/>
            <a:r>
              <a:rPr lang="en-US" sz="3200" dirty="0" smtClean="0"/>
              <a:t> </a:t>
            </a:r>
            <a:r>
              <a:rPr lang="en-US" sz="3200" dirty="0"/>
              <a:t>There are three types of people….</a:t>
            </a:r>
          </a:p>
          <a:p>
            <a:pPr lvl="4"/>
            <a:r>
              <a:rPr lang="en-US" sz="2800" dirty="0"/>
              <a:t>Those who MAKE things happen</a:t>
            </a:r>
          </a:p>
          <a:p>
            <a:pPr lvl="4"/>
            <a:r>
              <a:rPr lang="en-US" sz="2800" dirty="0"/>
              <a:t>Those who WATCH things happen</a:t>
            </a:r>
          </a:p>
          <a:p>
            <a:pPr lvl="4"/>
            <a:r>
              <a:rPr lang="en-US" sz="2800" dirty="0"/>
              <a:t>And those who say, “ What happened?”</a:t>
            </a:r>
          </a:p>
          <a:p>
            <a:pPr lvl="4"/>
            <a:endParaRPr lang="en-US" sz="2800" dirty="0"/>
          </a:p>
          <a:p>
            <a:pPr lvl="4"/>
            <a:r>
              <a:rPr lang="en-US" sz="2800" dirty="0"/>
              <a:t>Which one are you</a:t>
            </a:r>
            <a:r>
              <a:rPr lang="en-US" sz="2800" dirty="0" smtClean="0"/>
              <a:t>???</a:t>
            </a:r>
          </a:p>
          <a:p>
            <a:pPr lvl="4"/>
            <a:r>
              <a:rPr lang="en-US" sz="2800" dirty="0" smtClean="0"/>
              <a:t>Which areas in your life can you make things happen???</a:t>
            </a:r>
            <a:endParaRPr lang="en-US" sz="2800" dirty="0"/>
          </a:p>
          <a:p>
            <a:endParaRPr lang="en-US" dirty="0"/>
          </a:p>
        </p:txBody>
      </p:sp>
      <p:pic>
        <p:nvPicPr>
          <p:cNvPr id="4" name="Picture 3"/>
          <p:cNvPicPr>
            <a:picLocks noChangeAspect="1"/>
          </p:cNvPicPr>
          <p:nvPr/>
        </p:nvPicPr>
        <p:blipFill>
          <a:blip r:embed="rId2"/>
          <a:stretch>
            <a:fillRect/>
          </a:stretch>
        </p:blipFill>
        <p:spPr>
          <a:xfrm>
            <a:off x="134470" y="215153"/>
            <a:ext cx="4100793" cy="2124635"/>
          </a:xfrm>
          <a:prstGeom prst="rect">
            <a:avLst/>
          </a:prstGeom>
        </p:spPr>
      </p:pic>
    </p:spTree>
    <p:extLst>
      <p:ext uri="{BB962C8B-B14F-4D97-AF65-F5344CB8AC3E}">
        <p14:creationId xmlns:p14="http://schemas.microsoft.com/office/powerpoint/2010/main" val="1753852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451" y="1082493"/>
            <a:ext cx="9601196" cy="1303867"/>
          </a:xfrm>
        </p:spPr>
        <p:txBody>
          <a:bodyPr>
            <a:normAutofit fontScale="90000"/>
          </a:bodyPr>
          <a:lstStyle/>
          <a:p>
            <a:r>
              <a:rPr lang="en-US" b="1" dirty="0" smtClean="0">
                <a:effectLst>
                  <a:outerShdw blurRad="38100" dist="38100" dir="2700000" algn="tl">
                    <a:srgbClr val="000000">
                      <a:alpha val="43137"/>
                    </a:srgbClr>
                  </a:outerShdw>
                </a:effectLst>
              </a:rPr>
              <a:t>12/6/2016 </a:t>
            </a:r>
            <a:r>
              <a:rPr lang="en-US" b="1" dirty="0">
                <a:effectLst>
                  <a:outerShdw blurRad="38100" dist="38100" dir="2700000" algn="tl">
                    <a:srgbClr val="000000">
                      <a:alpha val="43137"/>
                    </a:srgbClr>
                  </a:outerShdw>
                </a:effectLst>
              </a:rPr>
              <a:t>Bell Work </a:t>
            </a:r>
            <a:r>
              <a:rPr lang="en-US" b="1" dirty="0" smtClean="0">
                <a:effectLst>
                  <a:outerShdw blurRad="38100" dist="38100" dir="2700000" algn="tl">
                    <a:srgbClr val="000000">
                      <a:alpha val="43137"/>
                    </a:srgbClr>
                  </a:outerShdw>
                </a:effectLst>
              </a:rPr>
              <a:t>#</a:t>
            </a:r>
            <a:r>
              <a:rPr lang="en-US" b="1" dirty="0" smtClean="0">
                <a:effectLst>
                  <a:outerShdw blurRad="38100" dist="38100" dir="2700000" algn="tl">
                    <a:srgbClr val="000000">
                      <a:alpha val="43137"/>
                    </a:srgbClr>
                  </a:outerShdw>
                </a:effectLst>
              </a:rPr>
              <a:t>12</a:t>
            </a:r>
            <a:r>
              <a:rPr lang="en-US" b="1" u="sng" dirty="0">
                <a:effectLst>
                  <a:outerShdw blurRad="38100" dist="38100" dir="2700000" algn="tl">
                    <a:srgbClr val="000000">
                      <a:alpha val="43137"/>
                    </a:srgbClr>
                  </a:outerShdw>
                </a:effectLst>
              </a:rPr>
              <a:t/>
            </a:r>
            <a:br>
              <a:rPr lang="en-US" b="1" u="sng"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p:txBody>
          <a:bodyPr>
            <a:normAutofit lnSpcReduction="10000"/>
          </a:bodyPr>
          <a:lstStyle/>
          <a:p>
            <a:pPr marL="393192" lvl="1" indent="0">
              <a:buNone/>
            </a:pPr>
            <a:r>
              <a:rPr lang="en-US" sz="3200" dirty="0"/>
              <a:t>“One of the greatest lessons I’ve learned in life is that you’ve got to discipline yourself. No matter how good you may be, you’ve got to be willing to cut out of your life those things that keep you from going to the top.”</a:t>
            </a:r>
          </a:p>
          <a:p>
            <a:pPr marL="393192" lvl="1" indent="0">
              <a:buNone/>
            </a:pPr>
            <a:r>
              <a:rPr lang="en-US" sz="3200" dirty="0"/>
              <a:t>				Bob Richards</a:t>
            </a:r>
          </a:p>
          <a:p>
            <a:pPr marL="393192" lvl="1" indent="0">
              <a:buNone/>
            </a:pPr>
            <a:r>
              <a:rPr lang="en-US" sz="3200" dirty="0"/>
              <a:t>	1. </a:t>
            </a:r>
            <a:r>
              <a:rPr lang="en-US" sz="3200" dirty="0" smtClean="0"/>
              <a:t>What is </a:t>
            </a:r>
            <a:r>
              <a:rPr lang="en-US" sz="3200" smtClean="0"/>
              <a:t>keeping you </a:t>
            </a:r>
            <a:r>
              <a:rPr lang="en-US" sz="3200" dirty="0" smtClean="0"/>
              <a:t>from getting to the top? Explain</a:t>
            </a:r>
            <a:r>
              <a:rPr lang="en-US" sz="3200" dirty="0"/>
              <a:t>.  </a:t>
            </a:r>
          </a:p>
          <a:p>
            <a:endParaRPr lang="en-US" dirty="0"/>
          </a:p>
        </p:txBody>
      </p:sp>
      <p:pic>
        <p:nvPicPr>
          <p:cNvPr id="4" name="Picture 3"/>
          <p:cNvPicPr>
            <a:picLocks noChangeAspect="1"/>
          </p:cNvPicPr>
          <p:nvPr/>
        </p:nvPicPr>
        <p:blipFill>
          <a:blip r:embed="rId2"/>
          <a:stretch>
            <a:fillRect/>
          </a:stretch>
        </p:blipFill>
        <p:spPr>
          <a:xfrm>
            <a:off x="507963" y="538510"/>
            <a:ext cx="3093881" cy="1847850"/>
          </a:xfrm>
          <a:prstGeom prst="rect">
            <a:avLst/>
          </a:prstGeom>
        </p:spPr>
      </p:pic>
    </p:spTree>
    <p:extLst>
      <p:ext uri="{BB962C8B-B14F-4D97-AF65-F5344CB8AC3E}">
        <p14:creationId xmlns:p14="http://schemas.microsoft.com/office/powerpoint/2010/main" val="2359460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0820400" cy="6218685"/>
          </a:xfrm>
        </p:spPr>
        <p:txBody>
          <a:bodyPr>
            <a:normAutofit fontScale="62500" lnSpcReduction="20000"/>
          </a:bodyPr>
          <a:lstStyle/>
          <a:p>
            <a:pPr marL="0" indent="0">
              <a:buNone/>
            </a:pPr>
            <a:endParaRPr lang="en-US" sz="2400" b="1" u="sng"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b="1" dirty="0" smtClean="0">
                <a:effectLst>
                  <a:outerShdw blurRad="38100" dist="38100" dir="2700000" algn="tl">
                    <a:srgbClr val="000000">
                      <a:alpha val="43137"/>
                    </a:srgbClr>
                  </a:outerShdw>
                </a:effectLst>
              </a:rPr>
              <a:t>12</a:t>
            </a:r>
            <a:r>
              <a:rPr lang="en-US" sz="2400" b="1" dirty="0" smtClean="0">
                <a:effectLst>
                  <a:outerShdw blurRad="38100" dist="38100" dir="2700000" algn="tl">
                    <a:srgbClr val="000000">
                      <a:alpha val="43137"/>
                    </a:srgbClr>
                  </a:outerShdw>
                </a:effectLst>
              </a:rPr>
              <a:t>/7/2016 ECONOMICS </a:t>
            </a:r>
            <a:r>
              <a:rPr lang="en-US" sz="2400" b="1" dirty="0" smtClean="0">
                <a:solidFill>
                  <a:srgbClr val="FF0000"/>
                </a:solidFill>
                <a:effectLst>
                  <a:outerShdw blurRad="38100" dist="38100" dir="2700000" algn="tl">
                    <a:srgbClr val="000000">
                      <a:alpha val="43137"/>
                    </a:srgbClr>
                  </a:outerShdw>
                </a:effectLst>
              </a:rPr>
              <a:t>#HTGS- Journal </a:t>
            </a:r>
            <a:r>
              <a:rPr lang="en-US" sz="2400" b="1" dirty="0" smtClean="0">
                <a:solidFill>
                  <a:srgbClr val="FF0000"/>
                </a:solidFill>
                <a:effectLst>
                  <a:outerShdw blurRad="38100" dist="38100" dir="2700000" algn="tl">
                    <a:srgbClr val="000000">
                      <a:alpha val="43137"/>
                    </a:srgbClr>
                  </a:outerShdw>
                </a:effectLst>
              </a:rPr>
              <a:t>#13</a:t>
            </a:r>
            <a:endParaRPr lang="en-US" sz="2400" b="1" dirty="0">
              <a:solidFill>
                <a:srgbClr val="FF0000"/>
              </a:solidFill>
              <a:effectLst>
                <a:outerShdw blurRad="38100" dist="38100" dir="2700000" algn="tl">
                  <a:srgbClr val="000000">
                    <a:alpha val="43137"/>
                  </a:srgbClr>
                </a:outerShdw>
              </a:effectLst>
            </a:endParaRPr>
          </a:p>
          <a:p>
            <a:pPr marL="0" indent="0">
              <a:buNone/>
            </a:pPr>
            <a:endParaRPr lang="en-US" sz="2400" b="1" u="sng" dirty="0">
              <a:effectLst>
                <a:outerShdw blurRad="38100" dist="38100" dir="2700000" algn="tl">
                  <a:srgbClr val="000000">
                    <a:alpha val="43137"/>
                  </a:srgbClr>
                </a:outerShdw>
              </a:effectLst>
            </a:endParaRPr>
          </a:p>
          <a:p>
            <a:pPr marL="0" indent="0">
              <a:buNone/>
            </a:pPr>
            <a:r>
              <a:rPr lang="en-US" sz="2400" b="1" u="sng" dirty="0">
                <a:solidFill>
                  <a:srgbClr val="FF0000"/>
                </a:solidFill>
                <a:effectLst>
                  <a:outerShdw blurRad="38100" dist="38100" dir="2700000" algn="tl">
                    <a:srgbClr val="000000">
                      <a:alpha val="43137"/>
                    </a:srgbClr>
                  </a:outerShdw>
                </a:effectLst>
              </a:rPr>
              <a:t>Hunt the Good Stuff </a:t>
            </a:r>
          </a:p>
          <a:p>
            <a:pPr marL="0" indent="0">
              <a:buNone/>
            </a:pPr>
            <a:r>
              <a:rPr lang="en-US" sz="2400" b="1" dirty="0">
                <a:effectLst>
                  <a:outerShdw blurRad="38100" dist="38100" dir="2700000" algn="tl">
                    <a:srgbClr val="000000">
                      <a:alpha val="43137"/>
                    </a:srgbClr>
                  </a:outerShdw>
                </a:effectLst>
              </a:rPr>
              <a:t>Write down THREE positive experiences from </a:t>
            </a:r>
            <a:r>
              <a:rPr lang="en-US" sz="2400" b="1" dirty="0" smtClean="0">
                <a:effectLst>
                  <a:outerShdw blurRad="38100" dist="38100" dir="2700000" algn="tl">
                    <a:srgbClr val="000000">
                      <a:alpha val="43137"/>
                    </a:srgbClr>
                  </a:outerShdw>
                </a:effectLst>
              </a:rPr>
              <a:t>yesterday. </a:t>
            </a:r>
            <a:r>
              <a:rPr lang="en-US" sz="2400" b="1" dirty="0">
                <a:effectLst>
                  <a:outerShdw blurRad="38100" dist="38100" dir="2700000" algn="tl">
                    <a:srgbClr val="000000">
                      <a:alpha val="43137"/>
                    </a:srgbClr>
                  </a:outerShdw>
                </a:effectLst>
              </a:rPr>
              <a:t>They can be small or large, things you brought on, things you witnessed in others. Next, to each positive event that you list, write a REFLECTION about 1 or more of the following topics: </a:t>
            </a:r>
          </a:p>
          <a:p>
            <a:pPr marL="0" indent="0">
              <a:buNone/>
            </a:pPr>
            <a:r>
              <a:rPr lang="en-US" sz="2400" b="1" dirty="0">
                <a:effectLst>
                  <a:outerShdw blurRad="38100" dist="38100" dir="2700000" algn="tl">
                    <a:srgbClr val="000000">
                      <a:alpha val="43137"/>
                    </a:srgbClr>
                  </a:outerShdw>
                </a:effectLst>
              </a:rPr>
              <a:t>Why this good thing happened?</a:t>
            </a:r>
          </a:p>
          <a:p>
            <a:pPr marL="0" indent="0">
              <a:buNone/>
            </a:pPr>
            <a:r>
              <a:rPr lang="en-US" sz="2400" b="1" dirty="0">
                <a:effectLst>
                  <a:outerShdw blurRad="38100" dist="38100" dir="2700000" algn="tl">
                    <a:srgbClr val="000000">
                      <a:alpha val="43137"/>
                    </a:srgbClr>
                  </a:outerShdw>
                </a:effectLst>
              </a:rPr>
              <a:t>What this good thing means to you?</a:t>
            </a:r>
          </a:p>
          <a:p>
            <a:pPr marL="0" indent="0">
              <a:buNone/>
            </a:pPr>
            <a:r>
              <a:rPr lang="en-US" sz="2400" b="1" dirty="0">
                <a:effectLst>
                  <a:outerShdw blurRad="38100" dist="38100" dir="2700000" algn="tl">
                    <a:srgbClr val="000000">
                      <a:alpha val="43137"/>
                    </a:srgbClr>
                  </a:outerShdw>
                </a:effectLst>
              </a:rPr>
              <a:t>What you can do tomorrow to enable more of this good thing?</a:t>
            </a:r>
          </a:p>
          <a:p>
            <a:pPr marL="0" indent="0">
              <a:buNone/>
            </a:pPr>
            <a:r>
              <a:rPr lang="en-US" sz="2400" b="1" dirty="0">
                <a:effectLst>
                  <a:outerShdw blurRad="38100" dist="38100" dir="2700000" algn="tl">
                    <a:srgbClr val="000000">
                      <a:alpha val="43137"/>
                    </a:srgbClr>
                  </a:outerShdw>
                </a:effectLst>
              </a:rPr>
              <a:t>What ways you or others contribute to this good thing ?</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1:</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2:</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3:</a:t>
            </a:r>
          </a:p>
          <a:p>
            <a:pPr marL="0" indent="0">
              <a:buNone/>
            </a:pPr>
            <a:r>
              <a:rPr lang="en-US" sz="2400" b="1" dirty="0">
                <a:effectLst>
                  <a:outerShdw blurRad="38100" dist="38100" dir="2700000" algn="tl">
                    <a:srgbClr val="000000">
                      <a:alpha val="43137"/>
                    </a:srgbClr>
                  </a:outerShdw>
                </a:effectLst>
              </a:rPr>
              <a:t>Reflection: </a:t>
            </a:r>
            <a:endParaRPr lang="en-US" sz="20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178224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12/8/2016 Bell work #14</a:t>
            </a:r>
            <a:endParaRPr lang="en-US" dirty="0"/>
          </a:p>
        </p:txBody>
      </p:sp>
      <p:sp>
        <p:nvSpPr>
          <p:cNvPr id="3" name="Content Placeholder 2"/>
          <p:cNvSpPr>
            <a:spLocks noGrp="1"/>
          </p:cNvSpPr>
          <p:nvPr>
            <p:ph idx="1"/>
          </p:nvPr>
        </p:nvSpPr>
        <p:spPr/>
        <p:txBody>
          <a:bodyPr/>
          <a:lstStyle/>
          <a:p>
            <a:pPr marL="393192" lvl="1" indent="0">
              <a:buNone/>
            </a:pPr>
            <a:r>
              <a:rPr lang="en-US" dirty="0"/>
              <a:t>“ You can’t get much done in life if you only work on the days when you feel good.”</a:t>
            </a:r>
          </a:p>
          <a:p>
            <a:pPr marL="393192" lvl="1" indent="0">
              <a:buNone/>
            </a:pPr>
            <a:r>
              <a:rPr lang="en-US" dirty="0"/>
              <a:t>				- Jerry West </a:t>
            </a:r>
          </a:p>
          <a:p>
            <a:pPr marL="393192" lvl="1" indent="0">
              <a:buNone/>
            </a:pPr>
            <a:endParaRPr lang="en-US" dirty="0"/>
          </a:p>
          <a:p>
            <a:pPr marL="850392" lvl="1" indent="-457200">
              <a:buAutoNum type="arabicPeriod"/>
            </a:pPr>
            <a:r>
              <a:rPr lang="en-US" dirty="0"/>
              <a:t>Do you agree or disagree? Explain.</a:t>
            </a:r>
          </a:p>
          <a:p>
            <a:pPr marL="850392" lvl="1" indent="-457200">
              <a:buAutoNum type="arabicPeriod"/>
            </a:pPr>
            <a:r>
              <a:rPr lang="en-US" dirty="0"/>
              <a:t>Provide an example </a:t>
            </a:r>
          </a:p>
          <a:p>
            <a:endParaRPr lang="en-US" dirty="0"/>
          </a:p>
        </p:txBody>
      </p:sp>
    </p:spTree>
    <p:extLst>
      <p:ext uri="{BB962C8B-B14F-4D97-AF65-F5344CB8AC3E}">
        <p14:creationId xmlns:p14="http://schemas.microsoft.com/office/powerpoint/2010/main" val="420800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0820400" cy="6218685"/>
          </a:xfrm>
        </p:spPr>
        <p:txBody>
          <a:bodyPr>
            <a:normAutofit fontScale="62500" lnSpcReduction="20000"/>
          </a:bodyPr>
          <a:lstStyle/>
          <a:p>
            <a:pPr marL="0" indent="0">
              <a:buNone/>
            </a:pPr>
            <a:endParaRPr lang="en-US" sz="2400" b="1" u="sng"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b="1" dirty="0" smtClean="0">
                <a:effectLst>
                  <a:outerShdw blurRad="38100" dist="38100" dir="2700000" algn="tl">
                    <a:srgbClr val="000000">
                      <a:alpha val="43137"/>
                    </a:srgbClr>
                  </a:outerShdw>
                </a:effectLst>
              </a:rPr>
              <a:t>12</a:t>
            </a:r>
            <a:r>
              <a:rPr lang="en-US" sz="2400" b="1" dirty="0" smtClean="0">
                <a:effectLst>
                  <a:outerShdw blurRad="38100" dist="38100" dir="2700000" algn="tl">
                    <a:srgbClr val="000000">
                      <a:alpha val="43137"/>
                    </a:srgbClr>
                  </a:outerShdw>
                </a:effectLst>
              </a:rPr>
              <a:t>/9/2016 </a:t>
            </a:r>
            <a:r>
              <a:rPr lang="en-US" sz="2400" b="1" dirty="0" smtClean="0">
                <a:effectLst>
                  <a:outerShdw blurRad="38100" dist="38100" dir="2700000" algn="tl">
                    <a:srgbClr val="000000">
                      <a:alpha val="43137"/>
                    </a:srgbClr>
                  </a:outerShdw>
                </a:effectLst>
              </a:rPr>
              <a:t>ECONOMICS </a:t>
            </a:r>
            <a:r>
              <a:rPr lang="en-US" sz="2400" b="1" dirty="0" smtClean="0">
                <a:solidFill>
                  <a:srgbClr val="FF0000"/>
                </a:solidFill>
                <a:effectLst>
                  <a:outerShdw blurRad="38100" dist="38100" dir="2700000" algn="tl">
                    <a:srgbClr val="000000">
                      <a:alpha val="43137"/>
                    </a:srgbClr>
                  </a:outerShdw>
                </a:effectLst>
              </a:rPr>
              <a:t>#HTGS- Journal </a:t>
            </a:r>
            <a:r>
              <a:rPr lang="en-US" sz="2400" b="1" dirty="0" smtClean="0">
                <a:solidFill>
                  <a:srgbClr val="FF0000"/>
                </a:solidFill>
                <a:effectLst>
                  <a:outerShdw blurRad="38100" dist="38100" dir="2700000" algn="tl">
                    <a:srgbClr val="000000">
                      <a:alpha val="43137"/>
                    </a:srgbClr>
                  </a:outerShdw>
                </a:effectLst>
              </a:rPr>
              <a:t>#15</a:t>
            </a:r>
            <a:endParaRPr lang="en-US" sz="2400" b="1" dirty="0">
              <a:solidFill>
                <a:srgbClr val="FF0000"/>
              </a:solidFill>
              <a:effectLst>
                <a:outerShdw blurRad="38100" dist="38100" dir="2700000" algn="tl">
                  <a:srgbClr val="000000">
                    <a:alpha val="43137"/>
                  </a:srgbClr>
                </a:outerShdw>
              </a:effectLst>
            </a:endParaRPr>
          </a:p>
          <a:p>
            <a:pPr marL="0" indent="0">
              <a:buNone/>
            </a:pPr>
            <a:endParaRPr lang="en-US" sz="2400" b="1" u="sng" dirty="0">
              <a:effectLst>
                <a:outerShdw blurRad="38100" dist="38100" dir="2700000" algn="tl">
                  <a:srgbClr val="000000">
                    <a:alpha val="43137"/>
                  </a:srgbClr>
                </a:outerShdw>
              </a:effectLst>
            </a:endParaRPr>
          </a:p>
          <a:p>
            <a:pPr marL="0" indent="0">
              <a:buNone/>
            </a:pPr>
            <a:r>
              <a:rPr lang="en-US" sz="2400" b="1" u="sng" dirty="0">
                <a:solidFill>
                  <a:srgbClr val="FF0000"/>
                </a:solidFill>
                <a:effectLst>
                  <a:outerShdw blurRad="38100" dist="38100" dir="2700000" algn="tl">
                    <a:srgbClr val="000000">
                      <a:alpha val="43137"/>
                    </a:srgbClr>
                  </a:outerShdw>
                </a:effectLst>
              </a:rPr>
              <a:t>Hunt the Good Stuff </a:t>
            </a:r>
          </a:p>
          <a:p>
            <a:pPr marL="0" indent="0">
              <a:buNone/>
            </a:pPr>
            <a:r>
              <a:rPr lang="en-US" sz="2400" b="1" dirty="0">
                <a:effectLst>
                  <a:outerShdw blurRad="38100" dist="38100" dir="2700000" algn="tl">
                    <a:srgbClr val="000000">
                      <a:alpha val="43137"/>
                    </a:srgbClr>
                  </a:outerShdw>
                </a:effectLst>
              </a:rPr>
              <a:t>Write down THREE positive experiences from </a:t>
            </a:r>
            <a:r>
              <a:rPr lang="en-US" sz="2400" b="1" dirty="0" smtClean="0">
                <a:effectLst>
                  <a:outerShdw blurRad="38100" dist="38100" dir="2700000" algn="tl">
                    <a:srgbClr val="000000">
                      <a:alpha val="43137"/>
                    </a:srgbClr>
                  </a:outerShdw>
                </a:effectLst>
              </a:rPr>
              <a:t>yesterday. </a:t>
            </a:r>
            <a:r>
              <a:rPr lang="en-US" sz="2400" b="1" dirty="0">
                <a:effectLst>
                  <a:outerShdw blurRad="38100" dist="38100" dir="2700000" algn="tl">
                    <a:srgbClr val="000000">
                      <a:alpha val="43137"/>
                    </a:srgbClr>
                  </a:outerShdw>
                </a:effectLst>
              </a:rPr>
              <a:t>They can be small or large, things you brought on, things you witnessed in others. Next, to each positive event that you list, write a REFLECTION about 1 or more of the following topics: </a:t>
            </a:r>
          </a:p>
          <a:p>
            <a:pPr marL="0" indent="0">
              <a:buNone/>
            </a:pPr>
            <a:r>
              <a:rPr lang="en-US" sz="2400" b="1" dirty="0">
                <a:effectLst>
                  <a:outerShdw blurRad="38100" dist="38100" dir="2700000" algn="tl">
                    <a:srgbClr val="000000">
                      <a:alpha val="43137"/>
                    </a:srgbClr>
                  </a:outerShdw>
                </a:effectLst>
              </a:rPr>
              <a:t>Why this good thing happened?</a:t>
            </a:r>
          </a:p>
          <a:p>
            <a:pPr marL="0" indent="0">
              <a:buNone/>
            </a:pPr>
            <a:r>
              <a:rPr lang="en-US" sz="2400" b="1" dirty="0">
                <a:effectLst>
                  <a:outerShdw blurRad="38100" dist="38100" dir="2700000" algn="tl">
                    <a:srgbClr val="000000">
                      <a:alpha val="43137"/>
                    </a:srgbClr>
                  </a:outerShdw>
                </a:effectLst>
              </a:rPr>
              <a:t>What this good thing means to you?</a:t>
            </a:r>
          </a:p>
          <a:p>
            <a:pPr marL="0" indent="0">
              <a:buNone/>
            </a:pPr>
            <a:r>
              <a:rPr lang="en-US" sz="2400" b="1" dirty="0">
                <a:effectLst>
                  <a:outerShdw blurRad="38100" dist="38100" dir="2700000" algn="tl">
                    <a:srgbClr val="000000">
                      <a:alpha val="43137"/>
                    </a:srgbClr>
                  </a:outerShdw>
                </a:effectLst>
              </a:rPr>
              <a:t>What you can do tomorrow to enable more of this good thing?</a:t>
            </a:r>
          </a:p>
          <a:p>
            <a:pPr marL="0" indent="0">
              <a:buNone/>
            </a:pPr>
            <a:r>
              <a:rPr lang="en-US" sz="2400" b="1" dirty="0">
                <a:effectLst>
                  <a:outerShdw blurRad="38100" dist="38100" dir="2700000" algn="tl">
                    <a:srgbClr val="000000">
                      <a:alpha val="43137"/>
                    </a:srgbClr>
                  </a:outerShdw>
                </a:effectLst>
              </a:rPr>
              <a:t>What ways you or others contribute to this good thing ?</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1:</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2:</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3:</a:t>
            </a:r>
          </a:p>
          <a:p>
            <a:pPr marL="0" indent="0">
              <a:buNone/>
            </a:pPr>
            <a:r>
              <a:rPr lang="en-US" sz="2400" b="1" dirty="0">
                <a:effectLst>
                  <a:outerShdw blurRad="38100" dist="38100" dir="2700000" algn="tl">
                    <a:srgbClr val="000000">
                      <a:alpha val="43137"/>
                    </a:srgbClr>
                  </a:outerShdw>
                </a:effectLst>
              </a:rPr>
              <a:t>Reflection: </a:t>
            </a:r>
            <a:endParaRPr lang="en-US" sz="20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738095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0839" y="686314"/>
            <a:ext cx="8610600" cy="1293028"/>
          </a:xfrm>
        </p:spPr>
        <p:txBody>
          <a:bodyPr>
            <a:normAutofit fontScale="90000"/>
          </a:bodyPr>
          <a:lstStyle/>
          <a:p>
            <a:pPr algn="ctr"/>
            <a:r>
              <a:rPr lang="en-US" dirty="0" smtClean="0"/>
              <a:t>Thursday November 10th, 2016</a:t>
            </a:r>
            <a:br>
              <a:rPr lang="en-US" dirty="0" smtClean="0"/>
            </a:br>
            <a:r>
              <a:rPr lang="en-US" dirty="0" smtClean="0"/>
              <a:t>Journal #2</a:t>
            </a:r>
            <a:endParaRPr lang="en-US" dirty="0"/>
          </a:p>
        </p:txBody>
      </p:sp>
      <p:sp>
        <p:nvSpPr>
          <p:cNvPr id="5" name="TextBox 4"/>
          <p:cNvSpPr txBox="1"/>
          <p:nvPr/>
        </p:nvSpPr>
        <p:spPr>
          <a:xfrm>
            <a:off x="5441795" y="2455039"/>
            <a:ext cx="4826620" cy="3447098"/>
          </a:xfrm>
          <a:prstGeom prst="rect">
            <a:avLst/>
          </a:prstGeom>
          <a:noFill/>
        </p:spPr>
        <p:txBody>
          <a:bodyPr wrap="square" rtlCol="0">
            <a:spAutoFit/>
          </a:bodyPr>
          <a:lstStyle/>
          <a:p>
            <a:pPr lvl="1"/>
            <a:r>
              <a:rPr lang="en-US" sz="2000" dirty="0"/>
              <a:t>“ No race can prosper until it learns that there is as much dignity in tilling a field as in writing a poem.”</a:t>
            </a:r>
          </a:p>
          <a:p>
            <a:pPr lvl="1"/>
            <a:r>
              <a:rPr lang="en-US" sz="2000" dirty="0"/>
              <a:t>		- Booker T. Washington</a:t>
            </a:r>
          </a:p>
          <a:p>
            <a:pPr lvl="1"/>
            <a:endParaRPr lang="en-US" sz="2000" dirty="0"/>
          </a:p>
          <a:p>
            <a:pPr lvl="1"/>
            <a:r>
              <a:rPr lang="en-US" sz="2000" dirty="0"/>
              <a:t>1. What is Booker T. Washington saying in this quote?</a:t>
            </a:r>
          </a:p>
          <a:p>
            <a:pPr lvl="1"/>
            <a:r>
              <a:rPr lang="en-US" sz="2000" dirty="0"/>
              <a:t>2. Give an example of this quote in your life. </a:t>
            </a:r>
          </a:p>
          <a:p>
            <a:pPr lvl="1"/>
            <a:endParaRPr lang="en-US" dirty="0"/>
          </a:p>
        </p:txBody>
      </p:sp>
      <p:pic>
        <p:nvPicPr>
          <p:cNvPr id="4" name="Content Placeholder 3"/>
          <p:cNvPicPr>
            <a:picLocks noGrp="1" noChangeAspect="1"/>
          </p:cNvPicPr>
          <p:nvPr>
            <p:ph idx="1"/>
          </p:nvPr>
        </p:nvPicPr>
        <p:blipFill>
          <a:blip r:embed="rId2"/>
          <a:stretch>
            <a:fillRect/>
          </a:stretch>
        </p:blipFill>
        <p:spPr>
          <a:xfrm>
            <a:off x="814040" y="2397512"/>
            <a:ext cx="3401122" cy="3780264"/>
          </a:xfrm>
          <a:prstGeom prst="rect">
            <a:avLst/>
          </a:prstGeom>
        </p:spPr>
      </p:pic>
    </p:spTree>
    <p:extLst>
      <p:ext uri="{BB962C8B-B14F-4D97-AF65-F5344CB8AC3E}">
        <p14:creationId xmlns:p14="http://schemas.microsoft.com/office/powerpoint/2010/main" val="1305341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Monday November 14th, 2016</a:t>
            </a:r>
            <a:br>
              <a:rPr lang="en-US" dirty="0" smtClean="0"/>
            </a:br>
            <a:r>
              <a:rPr lang="en-US" dirty="0" smtClean="0"/>
              <a:t>Journal #3</a:t>
            </a:r>
            <a:endParaRPr lang="en-US" dirty="0"/>
          </a:p>
        </p:txBody>
      </p:sp>
      <p:pic>
        <p:nvPicPr>
          <p:cNvPr id="4" name="Content Placeholder 3"/>
          <p:cNvPicPr>
            <a:picLocks noGrp="1" noChangeAspect="1"/>
          </p:cNvPicPr>
          <p:nvPr>
            <p:ph idx="1"/>
          </p:nvPr>
        </p:nvPicPr>
        <p:blipFill>
          <a:blip r:embed="rId2"/>
          <a:stretch>
            <a:fillRect/>
          </a:stretch>
        </p:blipFill>
        <p:spPr>
          <a:xfrm>
            <a:off x="1128713" y="2397512"/>
            <a:ext cx="4890663" cy="3254514"/>
          </a:xfrm>
          <a:prstGeom prst="rect">
            <a:avLst/>
          </a:prstGeom>
        </p:spPr>
      </p:pic>
      <p:sp>
        <p:nvSpPr>
          <p:cNvPr id="5" name="TextBox 4"/>
          <p:cNvSpPr txBox="1"/>
          <p:nvPr/>
        </p:nvSpPr>
        <p:spPr>
          <a:xfrm>
            <a:off x="6679580" y="2397512"/>
            <a:ext cx="4826620" cy="3170099"/>
          </a:xfrm>
          <a:prstGeom prst="rect">
            <a:avLst/>
          </a:prstGeom>
          <a:noFill/>
        </p:spPr>
        <p:txBody>
          <a:bodyPr wrap="square" rtlCol="0">
            <a:spAutoFit/>
          </a:bodyPr>
          <a:lstStyle/>
          <a:p>
            <a:pPr marL="630936" lvl="2" indent="0">
              <a:buNone/>
            </a:pPr>
            <a:r>
              <a:rPr lang="en-US" sz="2000" dirty="0"/>
              <a:t>“ If you see no reason for giving thanks, the fault lies within yourself.”</a:t>
            </a:r>
          </a:p>
          <a:p>
            <a:pPr marL="630936" lvl="2" indent="0">
              <a:buNone/>
            </a:pPr>
            <a:r>
              <a:rPr lang="en-US" sz="2000" dirty="0"/>
              <a:t>			- Tecumseh</a:t>
            </a:r>
          </a:p>
          <a:p>
            <a:pPr marL="630936" lvl="2" indent="0">
              <a:buNone/>
            </a:pPr>
            <a:endParaRPr lang="en-US" sz="2000" dirty="0"/>
          </a:p>
          <a:p>
            <a:pPr marL="1088136" lvl="2" indent="-457200">
              <a:buAutoNum type="arabicPeriod"/>
            </a:pPr>
            <a:r>
              <a:rPr lang="en-US" sz="2000" dirty="0"/>
              <a:t>What is Tecumseh talking about here? </a:t>
            </a:r>
          </a:p>
          <a:p>
            <a:pPr marL="1088136" lvl="2" indent="-457200">
              <a:buAutoNum type="arabicPeriod"/>
            </a:pPr>
            <a:r>
              <a:rPr lang="en-US" sz="2000" dirty="0"/>
              <a:t>What would you say to someone who “sees no reason to give thanks?”</a:t>
            </a:r>
          </a:p>
        </p:txBody>
      </p:sp>
    </p:spTree>
    <p:extLst>
      <p:ext uri="{BB962C8B-B14F-4D97-AF65-F5344CB8AC3E}">
        <p14:creationId xmlns:p14="http://schemas.microsoft.com/office/powerpoint/2010/main" val="2877748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Thursday November 17th, 2016</a:t>
            </a:r>
            <a:br>
              <a:rPr lang="en-US" dirty="0" smtClean="0"/>
            </a:br>
            <a:r>
              <a:rPr lang="en-US" dirty="0" smtClean="0"/>
              <a:t>Journal #4</a:t>
            </a:r>
            <a:endParaRPr lang="en-US" dirty="0"/>
          </a:p>
        </p:txBody>
      </p:sp>
      <p:sp>
        <p:nvSpPr>
          <p:cNvPr id="5" name="TextBox 4"/>
          <p:cNvSpPr txBox="1"/>
          <p:nvPr/>
        </p:nvSpPr>
        <p:spPr>
          <a:xfrm>
            <a:off x="446567" y="2397512"/>
            <a:ext cx="11059633" cy="3785652"/>
          </a:xfrm>
          <a:prstGeom prst="rect">
            <a:avLst/>
          </a:prstGeom>
          <a:noFill/>
        </p:spPr>
        <p:txBody>
          <a:bodyPr wrap="square" rtlCol="0">
            <a:spAutoFit/>
          </a:bodyPr>
          <a:lstStyle/>
          <a:p>
            <a:pPr marL="630936" lvl="2" indent="0">
              <a:buNone/>
            </a:pPr>
            <a:r>
              <a:rPr lang="en-US" sz="2400" i="1" dirty="0"/>
              <a:t>Taking Chance</a:t>
            </a:r>
            <a:r>
              <a:rPr lang="en-US" sz="2400" dirty="0"/>
              <a:t> </a:t>
            </a:r>
            <a:r>
              <a:rPr lang="en-US" sz="2400" dirty="0" smtClean="0"/>
              <a:t>, the remarkable </a:t>
            </a:r>
            <a:r>
              <a:rPr lang="en-US" sz="2400" dirty="0"/>
              <a:t>true story of one </a:t>
            </a:r>
            <a:r>
              <a:rPr lang="en-US" sz="2400" dirty="0" smtClean="0"/>
              <a:t>Soldier’s </a:t>
            </a:r>
            <a:r>
              <a:rPr lang="en-US" sz="2400" dirty="0"/>
              <a:t>death in battle, another </a:t>
            </a:r>
            <a:r>
              <a:rPr lang="en-US" sz="2400" dirty="0" smtClean="0"/>
              <a:t>Soldier’s </a:t>
            </a:r>
            <a:r>
              <a:rPr lang="en-US" sz="2400" dirty="0"/>
              <a:t>journey of discovery and a nation’s reverence and gratitude toward its war dead. </a:t>
            </a:r>
            <a:r>
              <a:rPr lang="en-US" sz="2400" dirty="0" smtClean="0"/>
              <a:t>LTC </a:t>
            </a:r>
            <a:r>
              <a:rPr lang="en-US" sz="2400" dirty="0" err="1" smtClean="0"/>
              <a:t>Strobl</a:t>
            </a:r>
            <a:r>
              <a:rPr lang="en-US" sz="2400" dirty="0" smtClean="0"/>
              <a:t> </a:t>
            </a:r>
            <a:r>
              <a:rPr lang="en-US" sz="2400" dirty="0"/>
              <a:t>will find himself on an unexpectedly emotional sojourn into the soul of a country mourning not only Phelps, but all of our country’s fallen </a:t>
            </a:r>
            <a:r>
              <a:rPr lang="en-US" sz="2400" dirty="0" smtClean="0"/>
              <a:t>heroes. (Do NOT have to write this part.)</a:t>
            </a:r>
          </a:p>
          <a:p>
            <a:pPr marL="630936" lvl="2" indent="0">
              <a:buNone/>
            </a:pPr>
            <a:endParaRPr lang="en-US" sz="2400" dirty="0"/>
          </a:p>
          <a:p>
            <a:pPr marL="630936" lvl="2" indent="0">
              <a:buNone/>
            </a:pPr>
            <a:r>
              <a:rPr lang="en-US" sz="2400" dirty="0" smtClean="0"/>
              <a:t>How </a:t>
            </a:r>
            <a:r>
              <a:rPr lang="en-US" sz="2400" dirty="0"/>
              <a:t>do those people in the movie not part of the military “brotherhood” demonstrate that we are all part of the same human </a:t>
            </a:r>
            <a:r>
              <a:rPr lang="en-US" sz="2400" dirty="0" smtClean="0"/>
              <a:t>“brotherhood</a:t>
            </a:r>
            <a:r>
              <a:rPr lang="en-US" sz="2400" dirty="0"/>
              <a:t>”/family/community? Be specific.</a:t>
            </a:r>
            <a:endParaRPr lang="en-US" sz="2800" dirty="0"/>
          </a:p>
        </p:txBody>
      </p:sp>
    </p:spTree>
    <p:extLst>
      <p:ext uri="{BB962C8B-B14F-4D97-AF65-F5344CB8AC3E}">
        <p14:creationId xmlns:p14="http://schemas.microsoft.com/office/powerpoint/2010/main" val="669330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Friday November 18th, 2016</a:t>
            </a:r>
            <a:br>
              <a:rPr lang="en-US" dirty="0" smtClean="0"/>
            </a:br>
            <a:r>
              <a:rPr lang="en-US" dirty="0" smtClean="0"/>
              <a:t>Journal #5</a:t>
            </a:r>
            <a:endParaRPr lang="en-US" dirty="0"/>
          </a:p>
        </p:txBody>
      </p:sp>
      <p:sp>
        <p:nvSpPr>
          <p:cNvPr id="5" name="TextBox 4"/>
          <p:cNvSpPr txBox="1"/>
          <p:nvPr/>
        </p:nvSpPr>
        <p:spPr>
          <a:xfrm>
            <a:off x="446567" y="2397512"/>
            <a:ext cx="11059633" cy="4401205"/>
          </a:xfrm>
          <a:prstGeom prst="rect">
            <a:avLst/>
          </a:prstGeom>
          <a:noFill/>
        </p:spPr>
        <p:txBody>
          <a:bodyPr wrap="square" rtlCol="0">
            <a:spAutoFit/>
          </a:bodyPr>
          <a:lstStyle/>
          <a:p>
            <a:pPr marL="630936" lvl="2" indent="0">
              <a:buNone/>
            </a:pPr>
            <a:r>
              <a:rPr lang="en-US" sz="4000" dirty="0"/>
              <a:t>	“ Earth produces nothing worse than an ungrateful person.”</a:t>
            </a:r>
          </a:p>
          <a:p>
            <a:pPr marL="630936" lvl="2" indent="0">
              <a:buNone/>
            </a:pPr>
            <a:r>
              <a:rPr lang="en-US" sz="4000" dirty="0"/>
              <a:t>		- </a:t>
            </a:r>
            <a:r>
              <a:rPr lang="en-US" sz="4000" dirty="0" err="1"/>
              <a:t>Ausonius</a:t>
            </a:r>
            <a:endParaRPr lang="en-US" sz="4000" dirty="0"/>
          </a:p>
          <a:p>
            <a:pPr marL="630936" lvl="2" indent="0">
              <a:buNone/>
            </a:pPr>
            <a:endParaRPr lang="en-US" sz="4000" dirty="0"/>
          </a:p>
          <a:p>
            <a:pPr marL="1088136" lvl="2" indent="-457200">
              <a:buAutoNum type="arabicPeriod"/>
            </a:pPr>
            <a:r>
              <a:rPr lang="en-US" sz="4000" dirty="0"/>
              <a:t>Why do you think the author feels so strongly about this? </a:t>
            </a:r>
          </a:p>
          <a:p>
            <a:pPr marL="1088136" lvl="2" indent="-457200">
              <a:buAutoNum type="arabicPeriod"/>
            </a:pPr>
            <a:r>
              <a:rPr lang="en-US" sz="4000" dirty="0"/>
              <a:t>What do you think he is trying to say? </a:t>
            </a:r>
          </a:p>
        </p:txBody>
      </p:sp>
    </p:spTree>
    <p:extLst>
      <p:ext uri="{BB962C8B-B14F-4D97-AF65-F5344CB8AC3E}">
        <p14:creationId xmlns:p14="http://schemas.microsoft.com/office/powerpoint/2010/main" val="66378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0820400" cy="6218685"/>
          </a:xfrm>
        </p:spPr>
        <p:txBody>
          <a:bodyPr>
            <a:normAutofit fontScale="62500" lnSpcReduction="20000"/>
          </a:bodyPr>
          <a:lstStyle/>
          <a:p>
            <a:pPr marL="0" indent="0">
              <a:buNone/>
            </a:pPr>
            <a:endParaRPr lang="en-US" sz="2400" b="1" u="sng"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2400" b="1" dirty="0" smtClean="0">
                <a:effectLst>
                  <a:outerShdw blurRad="38100" dist="38100" dir="2700000" algn="tl">
                    <a:srgbClr val="000000">
                      <a:alpha val="43137"/>
                    </a:srgbClr>
                  </a:outerShdw>
                </a:effectLst>
              </a:rPr>
              <a:t>11/28/2016 ECONOMICS </a:t>
            </a:r>
            <a:r>
              <a:rPr lang="en-US" sz="2400" b="1" dirty="0" smtClean="0">
                <a:solidFill>
                  <a:srgbClr val="FF0000"/>
                </a:solidFill>
                <a:effectLst>
                  <a:outerShdw blurRad="38100" dist="38100" dir="2700000" algn="tl">
                    <a:srgbClr val="000000">
                      <a:alpha val="43137"/>
                    </a:srgbClr>
                  </a:outerShdw>
                </a:effectLst>
              </a:rPr>
              <a:t>#HTGS- Journal </a:t>
            </a:r>
            <a:r>
              <a:rPr lang="en-US" sz="2400" b="1" dirty="0" smtClean="0">
                <a:solidFill>
                  <a:srgbClr val="FF0000"/>
                </a:solidFill>
                <a:effectLst>
                  <a:outerShdw blurRad="38100" dist="38100" dir="2700000" algn="tl">
                    <a:srgbClr val="000000">
                      <a:alpha val="43137"/>
                    </a:srgbClr>
                  </a:outerShdw>
                </a:effectLst>
              </a:rPr>
              <a:t>#</a:t>
            </a:r>
            <a:r>
              <a:rPr lang="en-US" b="1" dirty="0">
                <a:solidFill>
                  <a:srgbClr val="FF0000"/>
                </a:solidFill>
                <a:effectLst>
                  <a:outerShdw blurRad="38100" dist="38100" dir="2700000" algn="tl">
                    <a:srgbClr val="000000">
                      <a:alpha val="43137"/>
                    </a:srgbClr>
                  </a:outerShdw>
                </a:effectLst>
              </a:rPr>
              <a:t>6</a:t>
            </a:r>
            <a:endParaRPr lang="en-US" sz="2400" b="1" dirty="0">
              <a:solidFill>
                <a:srgbClr val="FF0000"/>
              </a:solidFill>
              <a:effectLst>
                <a:outerShdw blurRad="38100" dist="38100" dir="2700000" algn="tl">
                  <a:srgbClr val="000000">
                    <a:alpha val="43137"/>
                  </a:srgbClr>
                </a:outerShdw>
              </a:effectLst>
            </a:endParaRPr>
          </a:p>
          <a:p>
            <a:pPr marL="0" indent="0">
              <a:buNone/>
            </a:pPr>
            <a:endParaRPr lang="en-US" sz="2400" b="1" u="sng" dirty="0">
              <a:effectLst>
                <a:outerShdw blurRad="38100" dist="38100" dir="2700000" algn="tl">
                  <a:srgbClr val="000000">
                    <a:alpha val="43137"/>
                  </a:srgbClr>
                </a:outerShdw>
              </a:effectLst>
            </a:endParaRPr>
          </a:p>
          <a:p>
            <a:pPr marL="0" indent="0">
              <a:buNone/>
            </a:pPr>
            <a:r>
              <a:rPr lang="en-US" sz="2400" b="1" u="sng" dirty="0">
                <a:solidFill>
                  <a:srgbClr val="FF0000"/>
                </a:solidFill>
                <a:effectLst>
                  <a:outerShdw blurRad="38100" dist="38100" dir="2700000" algn="tl">
                    <a:srgbClr val="000000">
                      <a:alpha val="43137"/>
                    </a:srgbClr>
                  </a:outerShdw>
                </a:effectLst>
              </a:rPr>
              <a:t>Hunt the Good Stuff </a:t>
            </a:r>
          </a:p>
          <a:p>
            <a:pPr marL="0" indent="0">
              <a:buNone/>
            </a:pPr>
            <a:r>
              <a:rPr lang="en-US" sz="2400" b="1" dirty="0">
                <a:effectLst>
                  <a:outerShdw blurRad="38100" dist="38100" dir="2700000" algn="tl">
                    <a:srgbClr val="000000">
                      <a:alpha val="43137"/>
                    </a:srgbClr>
                  </a:outerShdw>
                </a:effectLst>
              </a:rPr>
              <a:t>Write down THREE positive experiences from this weekend. They can be small or large, things you brought on, things you witnessed in others. Next, to each positive event that you list, write a REFLECTION about 1 or more of the following topics: </a:t>
            </a:r>
          </a:p>
          <a:p>
            <a:pPr marL="0" indent="0">
              <a:buNone/>
            </a:pPr>
            <a:r>
              <a:rPr lang="en-US" sz="2400" b="1" dirty="0">
                <a:effectLst>
                  <a:outerShdw blurRad="38100" dist="38100" dir="2700000" algn="tl">
                    <a:srgbClr val="000000">
                      <a:alpha val="43137"/>
                    </a:srgbClr>
                  </a:outerShdw>
                </a:effectLst>
              </a:rPr>
              <a:t>Why this good thing happened?</a:t>
            </a:r>
          </a:p>
          <a:p>
            <a:pPr marL="0" indent="0">
              <a:buNone/>
            </a:pPr>
            <a:r>
              <a:rPr lang="en-US" sz="2400" b="1" dirty="0">
                <a:effectLst>
                  <a:outerShdw blurRad="38100" dist="38100" dir="2700000" algn="tl">
                    <a:srgbClr val="000000">
                      <a:alpha val="43137"/>
                    </a:srgbClr>
                  </a:outerShdw>
                </a:effectLst>
              </a:rPr>
              <a:t>What this good thing means to you?</a:t>
            </a:r>
          </a:p>
          <a:p>
            <a:pPr marL="0" indent="0">
              <a:buNone/>
            </a:pPr>
            <a:r>
              <a:rPr lang="en-US" sz="2400" b="1" dirty="0">
                <a:effectLst>
                  <a:outerShdw blurRad="38100" dist="38100" dir="2700000" algn="tl">
                    <a:srgbClr val="000000">
                      <a:alpha val="43137"/>
                    </a:srgbClr>
                  </a:outerShdw>
                </a:effectLst>
              </a:rPr>
              <a:t>What you can do tomorrow to enable more of this good thing?</a:t>
            </a:r>
          </a:p>
          <a:p>
            <a:pPr marL="0" indent="0">
              <a:buNone/>
            </a:pPr>
            <a:r>
              <a:rPr lang="en-US" sz="2400" b="1" dirty="0">
                <a:effectLst>
                  <a:outerShdw blurRad="38100" dist="38100" dir="2700000" algn="tl">
                    <a:srgbClr val="000000">
                      <a:alpha val="43137"/>
                    </a:srgbClr>
                  </a:outerShdw>
                </a:effectLst>
              </a:rPr>
              <a:t>What ways you or others contribute to this good thing ?</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1:</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2:</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3:</a:t>
            </a:r>
          </a:p>
          <a:p>
            <a:pPr marL="0" indent="0">
              <a:buNone/>
            </a:pPr>
            <a:r>
              <a:rPr lang="en-US" sz="2400" b="1" dirty="0">
                <a:effectLst>
                  <a:outerShdw blurRad="38100" dist="38100" dir="2700000" algn="tl">
                    <a:srgbClr val="000000">
                      <a:alpha val="43137"/>
                    </a:srgbClr>
                  </a:outerShdw>
                </a:effectLst>
              </a:rPr>
              <a:t>Reflection: </a:t>
            </a:r>
            <a:endParaRPr lang="en-US" sz="20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177294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0820400" cy="6218685"/>
          </a:xfrm>
        </p:spPr>
        <p:txBody>
          <a:bodyPr>
            <a:normAutofit fontScale="62500" lnSpcReduction="20000"/>
          </a:bodyPr>
          <a:lstStyle/>
          <a:p>
            <a:pPr marL="0" indent="0">
              <a:buNone/>
            </a:pPr>
            <a:endParaRPr lang="en-US" sz="2400" b="1" u="sng"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2400" b="1" dirty="0" smtClean="0">
                <a:effectLst>
                  <a:outerShdw blurRad="38100" dist="38100" dir="2700000" algn="tl">
                    <a:srgbClr val="000000">
                      <a:alpha val="43137"/>
                    </a:srgbClr>
                  </a:outerShdw>
                </a:effectLst>
              </a:rPr>
              <a:t>11/29/2016 ECONOMICS </a:t>
            </a:r>
            <a:r>
              <a:rPr lang="en-US" sz="2400" b="1" dirty="0" smtClean="0">
                <a:solidFill>
                  <a:srgbClr val="FF0000"/>
                </a:solidFill>
                <a:effectLst>
                  <a:outerShdw blurRad="38100" dist="38100" dir="2700000" algn="tl">
                    <a:srgbClr val="000000">
                      <a:alpha val="43137"/>
                    </a:srgbClr>
                  </a:outerShdw>
                </a:effectLst>
              </a:rPr>
              <a:t>#HTGS- Journal </a:t>
            </a:r>
            <a:r>
              <a:rPr lang="en-US" sz="2400" b="1" dirty="0" smtClean="0">
                <a:solidFill>
                  <a:srgbClr val="FF0000"/>
                </a:solidFill>
                <a:effectLst>
                  <a:outerShdw blurRad="38100" dist="38100" dir="2700000" algn="tl">
                    <a:srgbClr val="000000">
                      <a:alpha val="43137"/>
                    </a:srgbClr>
                  </a:outerShdw>
                </a:effectLst>
              </a:rPr>
              <a:t>#7</a:t>
            </a:r>
            <a:endParaRPr lang="en-US" sz="2400" b="1" dirty="0">
              <a:solidFill>
                <a:srgbClr val="FF0000"/>
              </a:solidFill>
              <a:effectLst>
                <a:outerShdw blurRad="38100" dist="38100" dir="2700000" algn="tl">
                  <a:srgbClr val="000000">
                    <a:alpha val="43137"/>
                  </a:srgbClr>
                </a:outerShdw>
              </a:effectLst>
            </a:endParaRPr>
          </a:p>
          <a:p>
            <a:pPr marL="0" indent="0">
              <a:buNone/>
            </a:pPr>
            <a:endParaRPr lang="en-US" sz="2400" b="1" u="sng" dirty="0">
              <a:effectLst>
                <a:outerShdw blurRad="38100" dist="38100" dir="2700000" algn="tl">
                  <a:srgbClr val="000000">
                    <a:alpha val="43137"/>
                  </a:srgbClr>
                </a:outerShdw>
              </a:effectLst>
            </a:endParaRPr>
          </a:p>
          <a:p>
            <a:pPr marL="0" indent="0">
              <a:buNone/>
            </a:pPr>
            <a:r>
              <a:rPr lang="en-US" sz="2400" b="1" u="sng" dirty="0">
                <a:solidFill>
                  <a:srgbClr val="FF0000"/>
                </a:solidFill>
                <a:effectLst>
                  <a:outerShdw blurRad="38100" dist="38100" dir="2700000" algn="tl">
                    <a:srgbClr val="000000">
                      <a:alpha val="43137"/>
                    </a:srgbClr>
                  </a:outerShdw>
                </a:effectLst>
              </a:rPr>
              <a:t>Hunt the Good Stuff </a:t>
            </a:r>
          </a:p>
          <a:p>
            <a:pPr marL="0" indent="0">
              <a:buNone/>
            </a:pPr>
            <a:r>
              <a:rPr lang="en-US" sz="2400" b="1" dirty="0">
                <a:effectLst>
                  <a:outerShdw blurRad="38100" dist="38100" dir="2700000" algn="tl">
                    <a:srgbClr val="000000">
                      <a:alpha val="43137"/>
                    </a:srgbClr>
                  </a:outerShdw>
                </a:effectLst>
              </a:rPr>
              <a:t>Write down THREE positive experiences from </a:t>
            </a:r>
            <a:r>
              <a:rPr lang="en-US" sz="2400" b="1" dirty="0" smtClean="0">
                <a:effectLst>
                  <a:outerShdw blurRad="38100" dist="38100" dir="2700000" algn="tl">
                    <a:srgbClr val="000000">
                      <a:alpha val="43137"/>
                    </a:srgbClr>
                  </a:outerShdw>
                </a:effectLst>
              </a:rPr>
              <a:t>yesterday. </a:t>
            </a:r>
            <a:r>
              <a:rPr lang="en-US" sz="2400" b="1" dirty="0">
                <a:effectLst>
                  <a:outerShdw blurRad="38100" dist="38100" dir="2700000" algn="tl">
                    <a:srgbClr val="000000">
                      <a:alpha val="43137"/>
                    </a:srgbClr>
                  </a:outerShdw>
                </a:effectLst>
              </a:rPr>
              <a:t>They can be small or large, things you brought on, things you witnessed in others. Next, to each positive event that you list, write a REFLECTION about 1 or more of the following topics: </a:t>
            </a:r>
          </a:p>
          <a:p>
            <a:pPr marL="0" indent="0">
              <a:buNone/>
            </a:pPr>
            <a:r>
              <a:rPr lang="en-US" sz="2400" b="1" dirty="0">
                <a:effectLst>
                  <a:outerShdw blurRad="38100" dist="38100" dir="2700000" algn="tl">
                    <a:srgbClr val="000000">
                      <a:alpha val="43137"/>
                    </a:srgbClr>
                  </a:outerShdw>
                </a:effectLst>
              </a:rPr>
              <a:t>Why this good thing happened?</a:t>
            </a:r>
          </a:p>
          <a:p>
            <a:pPr marL="0" indent="0">
              <a:buNone/>
            </a:pPr>
            <a:r>
              <a:rPr lang="en-US" sz="2400" b="1" dirty="0">
                <a:effectLst>
                  <a:outerShdw blurRad="38100" dist="38100" dir="2700000" algn="tl">
                    <a:srgbClr val="000000">
                      <a:alpha val="43137"/>
                    </a:srgbClr>
                  </a:outerShdw>
                </a:effectLst>
              </a:rPr>
              <a:t>What this good thing means to you?</a:t>
            </a:r>
          </a:p>
          <a:p>
            <a:pPr marL="0" indent="0">
              <a:buNone/>
            </a:pPr>
            <a:r>
              <a:rPr lang="en-US" sz="2400" b="1" dirty="0">
                <a:effectLst>
                  <a:outerShdw blurRad="38100" dist="38100" dir="2700000" algn="tl">
                    <a:srgbClr val="000000">
                      <a:alpha val="43137"/>
                    </a:srgbClr>
                  </a:outerShdw>
                </a:effectLst>
              </a:rPr>
              <a:t>What you can do tomorrow to enable more of this good thing?</a:t>
            </a:r>
          </a:p>
          <a:p>
            <a:pPr marL="0" indent="0">
              <a:buNone/>
            </a:pPr>
            <a:r>
              <a:rPr lang="en-US" sz="2400" b="1" dirty="0">
                <a:effectLst>
                  <a:outerShdw blurRad="38100" dist="38100" dir="2700000" algn="tl">
                    <a:srgbClr val="000000">
                      <a:alpha val="43137"/>
                    </a:srgbClr>
                  </a:outerShdw>
                </a:effectLst>
              </a:rPr>
              <a:t>What ways you or others contribute to this good thing ?</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1:</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2:</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3:</a:t>
            </a:r>
          </a:p>
          <a:p>
            <a:pPr marL="0" indent="0">
              <a:buNone/>
            </a:pPr>
            <a:r>
              <a:rPr lang="en-US" sz="2400" b="1" dirty="0">
                <a:effectLst>
                  <a:outerShdw blurRad="38100" dist="38100" dir="2700000" algn="tl">
                    <a:srgbClr val="000000">
                      <a:alpha val="43137"/>
                    </a:srgbClr>
                  </a:outerShdw>
                </a:effectLst>
              </a:rPr>
              <a:t>Reflection: </a:t>
            </a:r>
            <a:endParaRPr lang="en-US" sz="20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557894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0820400" cy="6218685"/>
          </a:xfrm>
        </p:spPr>
        <p:txBody>
          <a:bodyPr>
            <a:normAutofit fontScale="62500" lnSpcReduction="20000"/>
          </a:bodyPr>
          <a:lstStyle/>
          <a:p>
            <a:pPr marL="0" indent="0">
              <a:buNone/>
            </a:pPr>
            <a:endParaRPr lang="en-US" sz="2400" b="1" u="sng"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2400" b="1" dirty="0" smtClean="0">
                <a:effectLst>
                  <a:outerShdw blurRad="38100" dist="38100" dir="2700000" algn="tl">
                    <a:srgbClr val="000000">
                      <a:alpha val="43137"/>
                    </a:srgbClr>
                  </a:outerShdw>
                </a:effectLst>
              </a:rPr>
              <a:t>11/30/2016 ECONOMICS </a:t>
            </a:r>
            <a:r>
              <a:rPr lang="en-US" sz="2400" b="1" dirty="0" smtClean="0">
                <a:solidFill>
                  <a:srgbClr val="FF0000"/>
                </a:solidFill>
                <a:effectLst>
                  <a:outerShdw blurRad="38100" dist="38100" dir="2700000" algn="tl">
                    <a:srgbClr val="000000">
                      <a:alpha val="43137"/>
                    </a:srgbClr>
                  </a:outerShdw>
                </a:effectLst>
              </a:rPr>
              <a:t>#HTGS- Journal </a:t>
            </a:r>
            <a:r>
              <a:rPr lang="en-US" sz="2400" b="1" dirty="0" smtClean="0">
                <a:solidFill>
                  <a:srgbClr val="FF0000"/>
                </a:solidFill>
                <a:effectLst>
                  <a:outerShdw blurRad="38100" dist="38100" dir="2700000" algn="tl">
                    <a:srgbClr val="000000">
                      <a:alpha val="43137"/>
                    </a:srgbClr>
                  </a:outerShdw>
                </a:effectLst>
              </a:rPr>
              <a:t>#8</a:t>
            </a:r>
            <a:endParaRPr lang="en-US" sz="2400" b="1" dirty="0">
              <a:solidFill>
                <a:srgbClr val="FF0000"/>
              </a:solidFill>
              <a:effectLst>
                <a:outerShdw blurRad="38100" dist="38100" dir="2700000" algn="tl">
                  <a:srgbClr val="000000">
                    <a:alpha val="43137"/>
                  </a:srgbClr>
                </a:outerShdw>
              </a:effectLst>
            </a:endParaRPr>
          </a:p>
          <a:p>
            <a:pPr marL="0" indent="0">
              <a:buNone/>
            </a:pPr>
            <a:endParaRPr lang="en-US" sz="2400" b="1" u="sng" dirty="0">
              <a:effectLst>
                <a:outerShdw blurRad="38100" dist="38100" dir="2700000" algn="tl">
                  <a:srgbClr val="000000">
                    <a:alpha val="43137"/>
                  </a:srgbClr>
                </a:outerShdw>
              </a:effectLst>
            </a:endParaRPr>
          </a:p>
          <a:p>
            <a:pPr marL="0" indent="0">
              <a:buNone/>
            </a:pPr>
            <a:r>
              <a:rPr lang="en-US" sz="2400" b="1" u="sng" dirty="0">
                <a:solidFill>
                  <a:srgbClr val="FF0000"/>
                </a:solidFill>
                <a:effectLst>
                  <a:outerShdw blurRad="38100" dist="38100" dir="2700000" algn="tl">
                    <a:srgbClr val="000000">
                      <a:alpha val="43137"/>
                    </a:srgbClr>
                  </a:outerShdw>
                </a:effectLst>
              </a:rPr>
              <a:t>Hunt the Good Stuff </a:t>
            </a:r>
          </a:p>
          <a:p>
            <a:pPr marL="0" indent="0">
              <a:buNone/>
            </a:pPr>
            <a:r>
              <a:rPr lang="en-US" sz="2400" b="1" dirty="0">
                <a:effectLst>
                  <a:outerShdw blurRad="38100" dist="38100" dir="2700000" algn="tl">
                    <a:srgbClr val="000000">
                      <a:alpha val="43137"/>
                    </a:srgbClr>
                  </a:outerShdw>
                </a:effectLst>
              </a:rPr>
              <a:t>Write down THREE positive experiences from </a:t>
            </a:r>
            <a:r>
              <a:rPr lang="en-US" sz="2400" b="1" dirty="0" smtClean="0">
                <a:effectLst>
                  <a:outerShdw blurRad="38100" dist="38100" dir="2700000" algn="tl">
                    <a:srgbClr val="000000">
                      <a:alpha val="43137"/>
                    </a:srgbClr>
                  </a:outerShdw>
                </a:effectLst>
              </a:rPr>
              <a:t>yesterday. </a:t>
            </a:r>
            <a:r>
              <a:rPr lang="en-US" sz="2400" b="1" dirty="0">
                <a:effectLst>
                  <a:outerShdw blurRad="38100" dist="38100" dir="2700000" algn="tl">
                    <a:srgbClr val="000000">
                      <a:alpha val="43137"/>
                    </a:srgbClr>
                  </a:outerShdw>
                </a:effectLst>
              </a:rPr>
              <a:t>They can be small or large, things you brought on, things you witnessed in others. Next, to each positive event that you list, write a REFLECTION about 1 or more of the following topics: </a:t>
            </a:r>
          </a:p>
          <a:p>
            <a:pPr marL="0" indent="0">
              <a:buNone/>
            </a:pPr>
            <a:r>
              <a:rPr lang="en-US" sz="2400" b="1" dirty="0">
                <a:effectLst>
                  <a:outerShdw blurRad="38100" dist="38100" dir="2700000" algn="tl">
                    <a:srgbClr val="000000">
                      <a:alpha val="43137"/>
                    </a:srgbClr>
                  </a:outerShdw>
                </a:effectLst>
              </a:rPr>
              <a:t>Why this good thing happened?</a:t>
            </a:r>
          </a:p>
          <a:p>
            <a:pPr marL="0" indent="0">
              <a:buNone/>
            </a:pPr>
            <a:r>
              <a:rPr lang="en-US" sz="2400" b="1" dirty="0">
                <a:effectLst>
                  <a:outerShdw blurRad="38100" dist="38100" dir="2700000" algn="tl">
                    <a:srgbClr val="000000">
                      <a:alpha val="43137"/>
                    </a:srgbClr>
                  </a:outerShdw>
                </a:effectLst>
              </a:rPr>
              <a:t>What this good thing means to you?</a:t>
            </a:r>
          </a:p>
          <a:p>
            <a:pPr marL="0" indent="0">
              <a:buNone/>
            </a:pPr>
            <a:r>
              <a:rPr lang="en-US" sz="2400" b="1" dirty="0">
                <a:effectLst>
                  <a:outerShdw blurRad="38100" dist="38100" dir="2700000" algn="tl">
                    <a:srgbClr val="000000">
                      <a:alpha val="43137"/>
                    </a:srgbClr>
                  </a:outerShdw>
                </a:effectLst>
              </a:rPr>
              <a:t>What you can do tomorrow to enable more of this good thing?</a:t>
            </a:r>
          </a:p>
          <a:p>
            <a:pPr marL="0" indent="0">
              <a:buNone/>
            </a:pPr>
            <a:r>
              <a:rPr lang="en-US" sz="2400" b="1" dirty="0">
                <a:effectLst>
                  <a:outerShdw blurRad="38100" dist="38100" dir="2700000" algn="tl">
                    <a:srgbClr val="000000">
                      <a:alpha val="43137"/>
                    </a:srgbClr>
                  </a:outerShdw>
                </a:effectLst>
              </a:rPr>
              <a:t>What ways you or others contribute to this good thing ?</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1:</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2:</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3:</a:t>
            </a:r>
          </a:p>
          <a:p>
            <a:pPr marL="0" indent="0">
              <a:buNone/>
            </a:pPr>
            <a:r>
              <a:rPr lang="en-US" sz="2400" b="1" dirty="0">
                <a:effectLst>
                  <a:outerShdw blurRad="38100" dist="38100" dir="2700000" algn="tl">
                    <a:srgbClr val="000000">
                      <a:alpha val="43137"/>
                    </a:srgbClr>
                  </a:outerShdw>
                </a:effectLst>
              </a:rPr>
              <a:t>Reflection: </a:t>
            </a:r>
            <a:endParaRPr lang="en-US" sz="20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438067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10820400" cy="6218685"/>
          </a:xfrm>
        </p:spPr>
        <p:txBody>
          <a:bodyPr>
            <a:normAutofit fontScale="62500" lnSpcReduction="20000"/>
          </a:bodyPr>
          <a:lstStyle/>
          <a:p>
            <a:pPr marL="0" indent="0">
              <a:buNone/>
            </a:pPr>
            <a:endParaRPr lang="en-US" sz="2400" b="1" u="sng" dirty="0">
              <a:effectLst>
                <a:outerShdw blurRad="38100" dist="38100" dir="2700000" algn="tl">
                  <a:srgbClr val="000000">
                    <a:alpha val="43137"/>
                  </a:srgbClr>
                </a:outerShdw>
              </a:effectLst>
            </a:endParaRPr>
          </a:p>
          <a:p>
            <a:pPr marL="0" indent="0" algn="ctr">
              <a:buNone/>
            </a:pPr>
            <a:endParaRPr lang="en-US" sz="2400" b="1" dirty="0" smtClean="0">
              <a:effectLst>
                <a:outerShdw blurRad="38100" dist="38100" dir="2700000" algn="tl">
                  <a:srgbClr val="000000">
                    <a:alpha val="43137"/>
                  </a:srgbClr>
                </a:outerShdw>
              </a:effectLst>
            </a:endParaRPr>
          </a:p>
          <a:p>
            <a:pPr marL="0" indent="0" algn="ctr">
              <a:buNone/>
            </a:pPr>
            <a:r>
              <a:rPr lang="en-US" sz="2400" b="1" dirty="0" smtClean="0">
                <a:effectLst>
                  <a:outerShdw blurRad="38100" dist="38100" dir="2700000" algn="tl">
                    <a:srgbClr val="000000">
                      <a:alpha val="43137"/>
                    </a:srgbClr>
                  </a:outerShdw>
                </a:effectLst>
              </a:rPr>
              <a:t>12/1/2016 ECONOMICS </a:t>
            </a:r>
            <a:r>
              <a:rPr lang="en-US" sz="2400" b="1" dirty="0" smtClean="0">
                <a:solidFill>
                  <a:srgbClr val="FF0000"/>
                </a:solidFill>
                <a:effectLst>
                  <a:outerShdw blurRad="38100" dist="38100" dir="2700000" algn="tl">
                    <a:srgbClr val="000000">
                      <a:alpha val="43137"/>
                    </a:srgbClr>
                  </a:outerShdw>
                </a:effectLst>
              </a:rPr>
              <a:t>#HTGS- Journal </a:t>
            </a:r>
            <a:r>
              <a:rPr lang="en-US" sz="2400" b="1" dirty="0" smtClean="0">
                <a:solidFill>
                  <a:srgbClr val="FF0000"/>
                </a:solidFill>
                <a:effectLst>
                  <a:outerShdw blurRad="38100" dist="38100" dir="2700000" algn="tl">
                    <a:srgbClr val="000000">
                      <a:alpha val="43137"/>
                    </a:srgbClr>
                  </a:outerShdw>
                </a:effectLst>
              </a:rPr>
              <a:t>#9</a:t>
            </a:r>
            <a:endParaRPr lang="en-US" sz="2400" b="1" dirty="0">
              <a:solidFill>
                <a:srgbClr val="FF0000"/>
              </a:solidFill>
              <a:effectLst>
                <a:outerShdw blurRad="38100" dist="38100" dir="2700000" algn="tl">
                  <a:srgbClr val="000000">
                    <a:alpha val="43137"/>
                  </a:srgbClr>
                </a:outerShdw>
              </a:effectLst>
            </a:endParaRPr>
          </a:p>
          <a:p>
            <a:pPr marL="0" indent="0">
              <a:buNone/>
            </a:pPr>
            <a:endParaRPr lang="en-US" sz="2400" b="1" u="sng" dirty="0">
              <a:effectLst>
                <a:outerShdw blurRad="38100" dist="38100" dir="2700000" algn="tl">
                  <a:srgbClr val="000000">
                    <a:alpha val="43137"/>
                  </a:srgbClr>
                </a:outerShdw>
              </a:effectLst>
            </a:endParaRPr>
          </a:p>
          <a:p>
            <a:pPr marL="0" indent="0">
              <a:buNone/>
            </a:pPr>
            <a:r>
              <a:rPr lang="en-US" sz="2400" b="1" u="sng" dirty="0">
                <a:solidFill>
                  <a:srgbClr val="FF0000"/>
                </a:solidFill>
                <a:effectLst>
                  <a:outerShdw blurRad="38100" dist="38100" dir="2700000" algn="tl">
                    <a:srgbClr val="000000">
                      <a:alpha val="43137"/>
                    </a:srgbClr>
                  </a:outerShdw>
                </a:effectLst>
              </a:rPr>
              <a:t>Hunt the Good Stuff </a:t>
            </a:r>
          </a:p>
          <a:p>
            <a:pPr marL="0" indent="0">
              <a:buNone/>
            </a:pPr>
            <a:r>
              <a:rPr lang="en-US" sz="2400" b="1" dirty="0">
                <a:effectLst>
                  <a:outerShdw blurRad="38100" dist="38100" dir="2700000" algn="tl">
                    <a:srgbClr val="000000">
                      <a:alpha val="43137"/>
                    </a:srgbClr>
                  </a:outerShdw>
                </a:effectLst>
              </a:rPr>
              <a:t>Write down THREE positive experiences from </a:t>
            </a:r>
            <a:r>
              <a:rPr lang="en-US" sz="2400" b="1" dirty="0" smtClean="0">
                <a:effectLst>
                  <a:outerShdw blurRad="38100" dist="38100" dir="2700000" algn="tl">
                    <a:srgbClr val="000000">
                      <a:alpha val="43137"/>
                    </a:srgbClr>
                  </a:outerShdw>
                </a:effectLst>
              </a:rPr>
              <a:t>yesterday. </a:t>
            </a:r>
            <a:r>
              <a:rPr lang="en-US" sz="2400" b="1" dirty="0">
                <a:effectLst>
                  <a:outerShdw blurRad="38100" dist="38100" dir="2700000" algn="tl">
                    <a:srgbClr val="000000">
                      <a:alpha val="43137"/>
                    </a:srgbClr>
                  </a:outerShdw>
                </a:effectLst>
              </a:rPr>
              <a:t>They can be small or large, things you brought on, things you witnessed in others. Next, to each positive event that you list, write a REFLECTION about 1 or more of the following topics: </a:t>
            </a:r>
          </a:p>
          <a:p>
            <a:pPr marL="0" indent="0">
              <a:buNone/>
            </a:pPr>
            <a:r>
              <a:rPr lang="en-US" sz="2400" b="1" dirty="0">
                <a:effectLst>
                  <a:outerShdw blurRad="38100" dist="38100" dir="2700000" algn="tl">
                    <a:srgbClr val="000000">
                      <a:alpha val="43137"/>
                    </a:srgbClr>
                  </a:outerShdw>
                </a:effectLst>
              </a:rPr>
              <a:t>Why this good thing happened?</a:t>
            </a:r>
          </a:p>
          <a:p>
            <a:pPr marL="0" indent="0">
              <a:buNone/>
            </a:pPr>
            <a:r>
              <a:rPr lang="en-US" sz="2400" b="1" dirty="0">
                <a:effectLst>
                  <a:outerShdw blurRad="38100" dist="38100" dir="2700000" algn="tl">
                    <a:srgbClr val="000000">
                      <a:alpha val="43137"/>
                    </a:srgbClr>
                  </a:outerShdw>
                </a:effectLst>
              </a:rPr>
              <a:t>What this good thing means to you?</a:t>
            </a:r>
          </a:p>
          <a:p>
            <a:pPr marL="0" indent="0">
              <a:buNone/>
            </a:pPr>
            <a:r>
              <a:rPr lang="en-US" sz="2400" b="1" dirty="0">
                <a:effectLst>
                  <a:outerShdw blurRad="38100" dist="38100" dir="2700000" algn="tl">
                    <a:srgbClr val="000000">
                      <a:alpha val="43137"/>
                    </a:srgbClr>
                  </a:outerShdw>
                </a:effectLst>
              </a:rPr>
              <a:t>What you can do tomorrow to enable more of this good thing?</a:t>
            </a:r>
          </a:p>
          <a:p>
            <a:pPr marL="0" indent="0">
              <a:buNone/>
            </a:pPr>
            <a:r>
              <a:rPr lang="en-US" sz="2400" b="1" dirty="0">
                <a:effectLst>
                  <a:outerShdw blurRad="38100" dist="38100" dir="2700000" algn="tl">
                    <a:srgbClr val="000000">
                      <a:alpha val="43137"/>
                    </a:srgbClr>
                  </a:outerShdw>
                </a:effectLst>
              </a:rPr>
              <a:t>What ways you or others contribute to this good thing ?</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1:</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2:</a:t>
            </a:r>
          </a:p>
          <a:p>
            <a:pPr marL="0" indent="0">
              <a:buNone/>
            </a:pPr>
            <a:r>
              <a:rPr lang="en-US" sz="2400" b="1" dirty="0">
                <a:effectLst>
                  <a:outerShdw blurRad="38100" dist="38100" dir="2700000" algn="tl">
                    <a:srgbClr val="000000">
                      <a:alpha val="43137"/>
                    </a:srgbClr>
                  </a:outerShdw>
                </a:effectLst>
              </a:rPr>
              <a:t>Reflection:</a:t>
            </a:r>
          </a:p>
          <a:p>
            <a:pPr marL="0" indent="0">
              <a:buNone/>
            </a:pPr>
            <a:endParaRPr lang="en-US" sz="2400" b="1" dirty="0">
              <a:effectLst>
                <a:outerShdw blurRad="38100" dist="38100" dir="2700000" algn="tl">
                  <a:srgbClr val="000000">
                    <a:alpha val="43137"/>
                  </a:srgbClr>
                </a:outerShdw>
              </a:effectLst>
            </a:endParaRPr>
          </a:p>
          <a:p>
            <a:pPr marL="0" indent="0">
              <a:buNone/>
            </a:pPr>
            <a:r>
              <a:rPr lang="en-US" sz="2400" b="1" dirty="0">
                <a:effectLst>
                  <a:outerShdw blurRad="38100" dist="38100" dir="2700000" algn="tl">
                    <a:srgbClr val="000000">
                      <a:alpha val="43137"/>
                    </a:srgbClr>
                  </a:outerShdw>
                </a:effectLst>
              </a:rPr>
              <a:t>Good Thing 3:</a:t>
            </a:r>
          </a:p>
          <a:p>
            <a:pPr marL="0" indent="0">
              <a:buNone/>
            </a:pPr>
            <a:r>
              <a:rPr lang="en-US" sz="2400" b="1" dirty="0">
                <a:effectLst>
                  <a:outerShdw blurRad="38100" dist="38100" dir="2700000" algn="tl">
                    <a:srgbClr val="000000">
                      <a:alpha val="43137"/>
                    </a:srgbClr>
                  </a:outerShdw>
                </a:effectLst>
              </a:rPr>
              <a:t>Reflection: </a:t>
            </a:r>
            <a:endParaRPr lang="en-US" sz="2000" b="1"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5853733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2682</TotalTime>
  <Words>1072</Words>
  <Application>Microsoft Office PowerPoint</Application>
  <PresentationFormat>Widescreen</PresentationFormat>
  <Paragraphs>180</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Garamond</vt:lpstr>
      <vt:lpstr>Organic</vt:lpstr>
      <vt:lpstr>Wednesday November 9th, 2016 Journal #1</vt:lpstr>
      <vt:lpstr>Thursday November 10th, 2016 Journal #2</vt:lpstr>
      <vt:lpstr>Monday November 14th, 2016 Journal #3</vt:lpstr>
      <vt:lpstr>Thursday November 17th, 2016 Journal #4</vt:lpstr>
      <vt:lpstr>Friday November 18th, 2016 Journal #5</vt:lpstr>
      <vt:lpstr>PowerPoint Presentation</vt:lpstr>
      <vt:lpstr>PowerPoint Presentation</vt:lpstr>
      <vt:lpstr>PowerPoint Presentation</vt:lpstr>
      <vt:lpstr>PowerPoint Presentation</vt:lpstr>
      <vt:lpstr>PowerPoint Presentation</vt:lpstr>
      <vt:lpstr>PowerPoint Presentation</vt:lpstr>
      <vt:lpstr>12/6/2016 Bell Work #12 </vt:lpstr>
      <vt:lpstr>PowerPoint Presentation</vt:lpstr>
      <vt:lpstr>12/8/2016 Bell work #14</vt:lpstr>
      <vt:lpstr>PowerPoint Presentation</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October 10th, 2016 Journal #6</dc:title>
  <dc:creator>Windows User</dc:creator>
  <cp:lastModifiedBy>Windows User</cp:lastModifiedBy>
  <cp:revision>52</cp:revision>
  <dcterms:created xsi:type="dcterms:W3CDTF">2016-10-10T10:47:26Z</dcterms:created>
  <dcterms:modified xsi:type="dcterms:W3CDTF">2016-12-09T11:31:32Z</dcterms:modified>
</cp:coreProperties>
</file>